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74" r:id="rId1"/>
  </p:sldMasterIdLst>
  <p:notesMasterIdLst>
    <p:notesMasterId r:id="rId23"/>
  </p:notesMasterIdLst>
  <p:sldIdLst>
    <p:sldId id="256" r:id="rId2"/>
    <p:sldId id="301" r:id="rId3"/>
    <p:sldId id="257" r:id="rId4"/>
    <p:sldId id="258" r:id="rId5"/>
    <p:sldId id="281" r:id="rId6"/>
    <p:sldId id="283" r:id="rId7"/>
    <p:sldId id="286" r:id="rId8"/>
    <p:sldId id="284" r:id="rId9"/>
    <p:sldId id="285" r:id="rId10"/>
    <p:sldId id="287" r:id="rId11"/>
    <p:sldId id="289" r:id="rId12"/>
    <p:sldId id="290" r:id="rId13"/>
    <p:sldId id="298" r:id="rId14"/>
    <p:sldId id="299" r:id="rId15"/>
    <p:sldId id="291" r:id="rId16"/>
    <p:sldId id="292" r:id="rId17"/>
    <p:sldId id="293" r:id="rId18"/>
    <p:sldId id="328" r:id="rId19"/>
    <p:sldId id="297" r:id="rId20"/>
    <p:sldId id="288" r:id="rId21"/>
    <p:sldId id="294" r:id="rId22"/>
  </p:sldIdLst>
  <p:sldSz cx="12192000" cy="6858000"/>
  <p:notesSz cx="7315200" cy="9601200"/>
  <p:embeddedFontLst>
    <p:embeddedFont>
      <p:font typeface="Calibri" panose="020F0502020204030204" pitchFamily="34" charset="0"/>
      <p:regular r:id="rId24"/>
      <p:bold r:id="rId25"/>
      <p:italic r:id="rId26"/>
      <p:boldItalic r:id="rId27"/>
    </p:embeddedFont>
    <p:embeddedFont>
      <p:font typeface="Calibri (MS)" panose="020B0604020202020204" charset="0"/>
      <p:regular r:id="rId28"/>
    </p:embeddedFont>
    <p:embeddedFont>
      <p:font typeface="Calibri (MS) Bold" panose="020B0604020202020204" charset="0"/>
      <p:regular r:id="rId29"/>
    </p:embeddedFont>
    <p:embeddedFont>
      <p:font typeface="Calibri Light" panose="020F0302020204030204" pitchFamily="34" charset="0"/>
      <p:regular r:id="rId30"/>
      <p:italic r:id="rId31"/>
    </p:embeddedFont>
    <p:embeddedFont>
      <p:font typeface="Garamond" panose="02020404030301010803" pitchFamily="18" charset="0"/>
      <p:regular r:id="rId32"/>
      <p:bold r:id="rId33"/>
      <p:italic r:id="rId34"/>
    </p:embeddedFont>
    <p:embeddedFont>
      <p:font typeface="Garamond Bold" panose="02020804030307010803" pitchFamily="18" charset="0"/>
      <p:regular r:id="rId35"/>
      <p:bold r:id="rId36"/>
    </p:embeddedFont>
    <p:embeddedFont>
      <p:font typeface="Garamond Bold Italics" panose="020B0604020202020204" charset="0"/>
      <p:regular r:id="rId37"/>
    </p:embeddedFont>
    <p:embeddedFont>
      <p:font typeface="IBM Plex Sans Bold" panose="020B0604020202020204" charset="0"/>
      <p:regular r:id="rId38"/>
    </p:embeddedFont>
    <p:embeddedFont>
      <p:font typeface="IBM Plex Sans Italics" panose="020B0604020202020204" charset="0"/>
      <p:regular r:id="rId3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hadonna Woodcock" initials="SW" lastIdx="4" clrIdx="0">
    <p:extLst>
      <p:ext uri="{19B8F6BF-5375-455C-9EA6-DF929625EA0E}">
        <p15:presenceInfo xmlns:p15="http://schemas.microsoft.com/office/powerpoint/2012/main" userId="S-1-5-21-944402858-1872564924-3203531490-326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FF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7" autoAdjust="0"/>
    <p:restoredTop sz="94622" autoAdjust="0"/>
  </p:normalViewPr>
  <p:slideViewPr>
    <p:cSldViewPr>
      <p:cViewPr varScale="1">
        <p:scale>
          <a:sx n="113" d="100"/>
          <a:sy n="113" d="100"/>
        </p:scale>
        <p:origin x="336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9" Type="http://schemas.openxmlformats.org/officeDocument/2006/relationships/font" Target="fonts/font16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11.fntdata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33" Type="http://schemas.openxmlformats.org/officeDocument/2006/relationships/font" Target="fonts/font10.fntdata"/><Relationship Id="rId38" Type="http://schemas.openxmlformats.org/officeDocument/2006/relationships/font" Target="fonts/font15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6.fntdata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32" Type="http://schemas.openxmlformats.org/officeDocument/2006/relationships/font" Target="fonts/font9.fntdata"/><Relationship Id="rId37" Type="http://schemas.openxmlformats.org/officeDocument/2006/relationships/font" Target="fonts/font14.fntdata"/><Relationship Id="rId40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5.fntdata"/><Relationship Id="rId36" Type="http://schemas.openxmlformats.org/officeDocument/2006/relationships/font" Target="fonts/font1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8.fntdata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font" Target="fonts/font12.fntdata"/><Relationship Id="rId4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810" cy="481370"/>
          </a:xfrm>
          <a:prstGeom prst="rect">
            <a:avLst/>
          </a:prstGeom>
        </p:spPr>
        <p:txBody>
          <a:bodyPr vert="horz" lIns="94704" tIns="47352" rIns="94704" bIns="4735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737" y="0"/>
            <a:ext cx="3169810" cy="481370"/>
          </a:xfrm>
          <a:prstGeom prst="rect">
            <a:avLst/>
          </a:prstGeom>
        </p:spPr>
        <p:txBody>
          <a:bodyPr vert="horz" lIns="94704" tIns="47352" rIns="94704" bIns="47352" rtlCol="0"/>
          <a:lstStyle>
            <a:lvl1pPr algn="r">
              <a:defRPr sz="1200"/>
            </a:lvl1pPr>
          </a:lstStyle>
          <a:p>
            <a:fld id="{0E5611E4-0CF1-4DFD-8F0C-F48A14C20A25}" type="datetimeFigureOut">
              <a:rPr lang="en-US" smtClean="0"/>
              <a:t>2/25/2026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704" tIns="47352" rIns="94704" bIns="4735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0859" y="4620496"/>
            <a:ext cx="5853483" cy="3780555"/>
          </a:xfrm>
          <a:prstGeom prst="rect">
            <a:avLst/>
          </a:prstGeom>
        </p:spPr>
        <p:txBody>
          <a:bodyPr vert="horz" lIns="94704" tIns="47352" rIns="94704" bIns="47352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831"/>
            <a:ext cx="3169810" cy="481370"/>
          </a:xfrm>
          <a:prstGeom prst="rect">
            <a:avLst/>
          </a:prstGeom>
        </p:spPr>
        <p:txBody>
          <a:bodyPr vert="horz" lIns="94704" tIns="47352" rIns="94704" bIns="4735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737" y="9119831"/>
            <a:ext cx="3169810" cy="481370"/>
          </a:xfrm>
          <a:prstGeom prst="rect">
            <a:avLst/>
          </a:prstGeom>
        </p:spPr>
        <p:txBody>
          <a:bodyPr vert="horz" lIns="94704" tIns="47352" rIns="94704" bIns="47352" rtlCol="0" anchor="b"/>
          <a:lstStyle>
            <a:lvl1pPr algn="r">
              <a:defRPr sz="1200"/>
            </a:lvl1pPr>
          </a:lstStyle>
          <a:p>
            <a:fld id="{609AF717-3ED4-4D74-9D1C-B39AC73EF9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98945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9AF717-3ED4-4D74-9D1C-B39AC73EF9C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11765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9AF717-3ED4-4D74-9D1C-B39AC73EF9C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59015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9AF717-3ED4-4D74-9D1C-B39AC73EF9C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95777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9AF717-3ED4-4D74-9D1C-B39AC73EF9C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75581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9AF717-3ED4-4D74-9D1C-B39AC73EF9C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07224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9AF717-3ED4-4D74-9D1C-B39AC73EF9C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53242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9AF717-3ED4-4D74-9D1C-B39AC73EF9C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7012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9AF717-3ED4-4D74-9D1C-B39AC73EF9C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64167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9AF717-3ED4-4D74-9D1C-B39AC73EF9C9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916463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9AF717-3ED4-4D74-9D1C-B39AC73EF9C9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65279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9AF717-3ED4-4D74-9D1C-B39AC73EF9C9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07732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9AF717-3ED4-4D74-9D1C-B39AC73EF9C9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993903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9AF717-3ED4-4D74-9D1C-B39AC73EF9C9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931350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9AF717-3ED4-4D74-9D1C-B39AC73EF9C9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66808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9AF717-3ED4-4D74-9D1C-B39AC73EF9C9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336236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9AF717-3ED4-4D74-9D1C-B39AC73EF9C9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517476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9AF717-3ED4-4D74-9D1C-B39AC73EF9C9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984476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9AF717-3ED4-4D74-9D1C-B39AC73EF9C9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321186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9AF717-3ED4-4D74-9D1C-B39AC73EF9C9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008315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9AF717-3ED4-4D74-9D1C-B39AC73EF9C9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319154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9AF717-3ED4-4D74-9D1C-B39AC73EF9C9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48404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3F1626-0BCD-4374-8413-133ECC3710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D43DF8-8D0C-4E76-95D4-C8B507F3AC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9013E2-4F66-49B3-8A4E-9CDA27A153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03C52A-4614-4D38-A259-1A7E947EDA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1441DF-8075-40E5-8F32-658C6AD055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62863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EB6811-EF6A-4B36-A62C-8FC015C78C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38BDDD-1FF4-4601-BAD8-DC0164EA68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90FECB-2E96-4FCA-A7F2-5CC1B17EF4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F9AF4B-A96A-4FE0-BEAA-20E77EA106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15F958-B77D-4CF0-B6FC-DA98A30591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15129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0EF503-CE5F-43F1-B1D9-F1398FB859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4C3619-0A2E-44EF-BB91-FB4C81C530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2E1B24-C076-40D0-92C3-BE327189D8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69C962-0950-4553-B716-772A1E52AF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73359E-9ADF-4F31-896B-5CD3767CA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323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BBB46C-BD99-4FD3-A8C9-67EA78B2E0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7C9692-373F-4C52-A04B-5D69427E22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B23944-8938-4FF9-946C-AC71EDBE91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CB01F2A-BF92-40A0-AB29-417B300BE9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FAD0E6-5E00-4B10-9515-30C1CF2F62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8BDB35-4856-4A66-BDF0-E5AF4EB4B1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9366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9BBEFC-B11C-4816-8728-66C7355094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64B281-394B-418E-97A6-89A3C67061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6137FF-292A-46B7-A6C4-1952F006EC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3B85878-3EC2-4286-946D-AD7A8D0FFEE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2F6D24B-F151-4ADC-8347-467609C1E30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DA25E97-888C-40DB-A54F-F89A32DC6C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2/25/2026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7000B70-303A-400A-B5B8-1707DCFFCE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2E0BAD8-9C0D-4E23-BB3A-5E6DB578A9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02169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4A533E-FE19-45D2-B3E0-4F96F185E2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2136D11-1D6B-4ED7-836D-1F875055DE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042A133-0346-4D50-BABF-71CEA3474E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98A29DE-81CE-4500-A59D-CEC8E1BA7A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83402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45338ED-1714-4EDB-94F3-CA2FBB473A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5D0B7EC-7A77-4BA2-9FE3-85011DD87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0DD12B-3049-4861-B241-CD49921F5B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61526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814648-FDD4-45E5-A3CB-F9C251FE51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C7CCFD-07D2-4411-8480-AB0FFF1CF0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AC8DA3-4B78-46CE-9612-9C9374EE24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5D4B88-2B5D-479F-AC39-FA0125860D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07057BE-538B-4D84-B166-CF7B8C9A1E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9D5199-4A62-4651-AE2F-CAA1C4F548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96223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C66A75-0892-4307-9968-0C28176EBC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F7B7591-B227-49E2-B67D-79AE34B6ECA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F474B3-6ED1-4C50-AB9C-D3BCBFED8D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70E5D73-F060-4AC7-BE73-064429BB62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F10AD8-2AAB-43BC-A3FE-22DD2BBCC0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E3CE76-C968-4989-840F-24AFC2F6DE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45113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B3A32A-FFA3-4BF5-9E78-731D24CC94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4D2F5EF-587E-4A91-9F1A-CCEDEB8530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0DFC4B-95A9-4ACB-B0A5-20AB509B09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FBF813-21A4-4762-A558-5FD97F0F9B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1C2781-3473-46F0-9A39-23FC3266E6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24112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8158130-7EDF-4741-A0AB-C5DB5E1C3B4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5FF0907-B80B-4CCC-8504-53FA3155EF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185A5D-DB8A-434F-81A7-FE33B11D2B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38AFEF-1436-46FE-AA42-C540014682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50BA05-6438-4E63-A50C-87FF61BAFB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2040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F3CA5BE-3E95-4CBD-9264-96D3052211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4437D2-45AE-4C44-9FD1-11AE4BF6B7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691287-E552-4E73-B025-170F91CF875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757312-B807-4342-A851-18750328DD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A36893-9413-4242-870E-06E013FB9D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75597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76" r:id="rId2"/>
    <p:sldLayoutId id="2147483777" r:id="rId3"/>
    <p:sldLayoutId id="2147483778" r:id="rId4"/>
    <p:sldLayoutId id="2147483779" r:id="rId5"/>
    <p:sldLayoutId id="2147483780" r:id="rId6"/>
    <p:sldLayoutId id="2147483781" r:id="rId7"/>
    <p:sldLayoutId id="2147483782" r:id="rId8"/>
    <p:sldLayoutId id="2147483783" r:id="rId9"/>
    <p:sldLayoutId id="2147483784" r:id="rId10"/>
    <p:sldLayoutId id="214748378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smartsheet.com/b/form/2a4d233b84654829915b8bcc45f31d0f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10" Type="http://schemas.openxmlformats.org/officeDocument/2006/relationships/image" Target="../media/image10.png"/><Relationship Id="rId4" Type="http://schemas.openxmlformats.org/officeDocument/2006/relationships/image" Target="../media/image12.svg"/><Relationship Id="rId9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20.jpeg"/><Relationship Id="rId4" Type="http://schemas.openxmlformats.org/officeDocument/2006/relationships/image" Target="../media/image19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18.png"/><Relationship Id="rId7" Type="http://schemas.openxmlformats.org/officeDocument/2006/relationships/image" Target="../media/image2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svg"/><Relationship Id="rId5" Type="http://schemas.openxmlformats.org/officeDocument/2006/relationships/image" Target="../media/image22.png"/><Relationship Id="rId10" Type="http://schemas.openxmlformats.org/officeDocument/2006/relationships/image" Target="../media/image10.png"/><Relationship Id="rId4" Type="http://schemas.openxmlformats.org/officeDocument/2006/relationships/image" Target="../media/image19.svg"/><Relationship Id="rId9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sv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svg"/><Relationship Id="rId11" Type="http://schemas.openxmlformats.org/officeDocument/2006/relationships/image" Target="../media/image10.png"/><Relationship Id="rId5" Type="http://schemas.openxmlformats.org/officeDocument/2006/relationships/image" Target="../media/image29.png"/><Relationship Id="rId10" Type="http://schemas.openxmlformats.org/officeDocument/2006/relationships/image" Target="../media/image34.png"/><Relationship Id="rId4" Type="http://schemas.openxmlformats.org/officeDocument/2006/relationships/image" Target="../media/image28.svg"/><Relationship Id="rId9" Type="http://schemas.openxmlformats.org/officeDocument/2006/relationships/image" Target="../media/image3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nwcolumbus.org/down-payment-assistance/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mailto:nmilner@nwcolumbus.org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png"/><Relationship Id="rId4" Type="http://schemas.openxmlformats.org/officeDocument/2006/relationships/image" Target="../media/image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nwcolumbus.org/down-payment-assistance/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hyperlink" Target="https://app.smartsheet.com/b/form/2a4d233b84654829915b8bcc45f31d0f" TargetMode="External"/><Relationship Id="rId4" Type="http://schemas.openxmlformats.org/officeDocument/2006/relationships/hyperlink" Target="https://cis.fhlbatl.com/regsponsor/#/incomecalculation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mailto:ljoseph@nwcolumbus.org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hyperlink" Target="mailto:nmilner@nwcolumbus.org" TargetMode="External"/><Relationship Id="rId4" Type="http://schemas.openxmlformats.org/officeDocument/2006/relationships/hyperlink" Target="mailto:shadonna@nwcolumbus.org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17754"/>
            <a:ext cx="12192000" cy="6875754"/>
          </a:xfrm>
          <a:custGeom>
            <a:avLst/>
            <a:gdLst/>
            <a:ahLst/>
            <a:cxnLst/>
            <a:rect l="l" t="t" r="r" b="b"/>
            <a:pathLst>
              <a:path w="13326952" h="7681544">
                <a:moveTo>
                  <a:pt x="0" y="0"/>
                </a:moveTo>
                <a:lnTo>
                  <a:pt x="13326953" y="0"/>
                </a:lnTo>
                <a:lnTo>
                  <a:pt x="13326953" y="7681544"/>
                </a:lnTo>
                <a:lnTo>
                  <a:pt x="0" y="768154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4951" b="-14951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6" name="Freeform 6"/>
          <p:cNvSpPr/>
          <p:nvPr/>
        </p:nvSpPr>
        <p:spPr>
          <a:xfrm>
            <a:off x="10210800" y="5903576"/>
            <a:ext cx="1752600" cy="745034"/>
          </a:xfrm>
          <a:custGeom>
            <a:avLst/>
            <a:gdLst/>
            <a:ahLst/>
            <a:cxnLst/>
            <a:rect l="l" t="t" r="r" b="b"/>
            <a:pathLst>
              <a:path w="1624444" h="647118">
                <a:moveTo>
                  <a:pt x="0" y="0"/>
                </a:moveTo>
                <a:lnTo>
                  <a:pt x="1624444" y="0"/>
                </a:lnTo>
                <a:lnTo>
                  <a:pt x="1624444" y="647118"/>
                </a:lnTo>
                <a:lnTo>
                  <a:pt x="0" y="64711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7" name="Freeform 7"/>
          <p:cNvSpPr/>
          <p:nvPr/>
        </p:nvSpPr>
        <p:spPr>
          <a:xfrm>
            <a:off x="324177" y="285050"/>
            <a:ext cx="1957540" cy="801500"/>
          </a:xfrm>
          <a:custGeom>
            <a:avLst/>
            <a:gdLst/>
            <a:ahLst/>
            <a:cxnLst/>
            <a:rect l="l" t="t" r="r" b="b"/>
            <a:pathLst>
              <a:path w="1957540" h="801500">
                <a:moveTo>
                  <a:pt x="0" y="0"/>
                </a:moveTo>
                <a:lnTo>
                  <a:pt x="1957540" y="0"/>
                </a:lnTo>
                <a:lnTo>
                  <a:pt x="1957540" y="801500"/>
                </a:lnTo>
                <a:lnTo>
                  <a:pt x="0" y="8015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1066800" y="2477759"/>
            <a:ext cx="10343823" cy="107279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9752"/>
              </a:lnSpc>
            </a:pPr>
            <a:r>
              <a:rPr lang="en-US" sz="36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BM Plex Sans Bold"/>
                <a:ea typeface="IBM Plex Sans Bold"/>
                <a:cs typeface="IBM Plex Sans Bold"/>
                <a:sym typeface="IBM Plex Sans Bold"/>
              </a:rPr>
              <a:t>NeighborWorks Columbus FHLB DPA Program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135863" y="3014156"/>
            <a:ext cx="7920273" cy="11751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9748"/>
              </a:lnSpc>
            </a:pPr>
            <a:r>
              <a:rPr lang="en-US" sz="6963" b="1" dirty="0">
                <a:solidFill>
                  <a:srgbClr val="FFFFF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24177" y="5386286"/>
            <a:ext cx="1313297" cy="3328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56"/>
              </a:lnSpc>
            </a:pPr>
            <a:r>
              <a:rPr lang="en-US" sz="1897" b="1" i="1" dirty="0">
                <a:solidFill>
                  <a:srgbClr val="FF0066"/>
                </a:solidFill>
                <a:latin typeface="Garamond Bold Italics"/>
                <a:ea typeface="Garamond Bold Italics"/>
                <a:cs typeface="Garamond Bold Italics"/>
                <a:sym typeface="Garamond Bold Italics"/>
              </a:rPr>
              <a:t>2026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24177" y="6169533"/>
            <a:ext cx="4709175" cy="3214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56"/>
              </a:lnSpc>
            </a:pPr>
            <a:r>
              <a:rPr lang="en-US" sz="1897" b="1" i="1" dirty="0">
                <a:solidFill>
                  <a:srgbClr val="FF0066"/>
                </a:solidFill>
                <a:latin typeface="IBM Plex Sans Italics"/>
                <a:ea typeface="IBM Plex Sans Italics"/>
                <a:cs typeface="IBM Plex Sans Italics"/>
                <a:sym typeface="IBM Plex Sans Italics"/>
              </a:rPr>
              <a:t>Shadonna Woodcock and Nonie Milner 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324177" y="5903576"/>
            <a:ext cx="1470352" cy="2855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55"/>
              </a:lnSpc>
            </a:pPr>
            <a:r>
              <a:rPr lang="en-US" sz="1682" b="1" dirty="0">
                <a:solidFill>
                  <a:srgbClr val="FF0066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Created by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109966B-65D3-48DD-AA92-DAEFFC6E2E35}"/>
              </a:ext>
            </a:extLst>
          </p:cNvPr>
          <p:cNvSpPr txBox="1"/>
          <p:nvPr/>
        </p:nvSpPr>
        <p:spPr>
          <a:xfrm>
            <a:off x="5638800" y="2974109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49250B6-7969-43C8-BB5E-A8161095A337}"/>
              </a:ext>
            </a:extLst>
          </p:cNvPr>
          <p:cNvSpPr txBox="1"/>
          <p:nvPr/>
        </p:nvSpPr>
        <p:spPr>
          <a:xfrm>
            <a:off x="0" y="0"/>
            <a:ext cx="12168908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                                                                                About NeighborWorks® Columbus: </a:t>
            </a:r>
          </a:p>
          <a:p>
            <a:endParaRPr lang="en-US" dirty="0"/>
          </a:p>
          <a:p>
            <a:r>
              <a:rPr lang="en-US" dirty="0"/>
              <a:t>NeighborWorks® Columbus is a community-based 501c(3) nonprofit enterprise offering programs and services that empower customers to achieve their dreams of homeownership. NeighborWorks® Columbus has a mission to provide access to fit and affordable housing and build assets for Financial independence for all citizens of low to moderate income. NeighborWorks ® Columbus ‘ vision and deep commitment remain to improve the quality of life and maintain public trust. 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The Homeownership Center: Our Homeownership Center is dedicated to making customers  dream of homeownership a reality. </a:t>
            </a:r>
          </a:p>
          <a:p>
            <a:endParaRPr lang="en-US" dirty="0"/>
          </a:p>
          <a:p>
            <a:r>
              <a:rPr lang="en-US" dirty="0"/>
              <a:t>The Lending Department: The Lending Department is here to serve customers. Whether they’re looking for a mortgage loan or down payment assistance. </a:t>
            </a:r>
          </a:p>
          <a:p>
            <a:endParaRPr lang="en-US" dirty="0"/>
          </a:p>
          <a:p>
            <a:r>
              <a:rPr lang="en-US" dirty="0"/>
              <a:t>Real Estate Development: Our Real Estate Development Department is responsible for the development of affordable housing. 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D628B66-665D-4437-8BA1-7DF611BE72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48800" y="4624669"/>
            <a:ext cx="2238375" cy="214312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447D4BC-4474-47C1-818F-3561857017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3000" y="5807219"/>
            <a:ext cx="1755800" cy="74377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2DB236B-9A21-46DE-830E-9807F555B1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5800" y="5696232"/>
            <a:ext cx="2182557" cy="944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82399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551095" y="1680566"/>
            <a:ext cx="8226611" cy="30172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23040" lvl="1" indent="-361520" algn="l">
              <a:lnSpc>
                <a:spcPts val="4025"/>
              </a:lnSpc>
              <a:buFont typeface="Arial"/>
              <a:buChar char="•"/>
            </a:pPr>
            <a:r>
              <a:rPr lang="en-US" sz="2800" dirty="0">
                <a:latin typeface="Calibri (MS)"/>
                <a:ea typeface="Calibri (MS)"/>
                <a:cs typeface="Calibri (MS)"/>
                <a:sym typeface="Calibri (MS)"/>
              </a:rPr>
              <a:t>Roles &amp; Responsibilities Program Overview</a:t>
            </a:r>
          </a:p>
          <a:p>
            <a:pPr marL="723040" lvl="1" indent="-361520" algn="l">
              <a:lnSpc>
                <a:spcPts val="4025"/>
              </a:lnSpc>
              <a:buFont typeface="Arial"/>
              <a:buChar char="•"/>
            </a:pPr>
            <a:r>
              <a:rPr lang="en-US" sz="2800" dirty="0">
                <a:latin typeface="Calibri (MS)"/>
                <a:ea typeface="Calibri (MS)"/>
                <a:cs typeface="Calibri (MS)"/>
                <a:sym typeface="Calibri (MS)"/>
              </a:rPr>
              <a:t>Required Documents upon applying</a:t>
            </a:r>
          </a:p>
          <a:p>
            <a:pPr marL="723040" lvl="1" indent="-361520" algn="l">
              <a:lnSpc>
                <a:spcPts val="4025"/>
              </a:lnSpc>
              <a:buFont typeface="Arial"/>
              <a:buChar char="•"/>
            </a:pPr>
            <a:r>
              <a:rPr lang="en-US" sz="2800" dirty="0">
                <a:latin typeface="Calibri (MS)"/>
                <a:ea typeface="Calibri (MS)"/>
                <a:cs typeface="Calibri (MS)"/>
                <a:sym typeface="Calibri (MS)"/>
              </a:rPr>
              <a:t>Timeline </a:t>
            </a:r>
          </a:p>
          <a:p>
            <a:pPr marL="723040" lvl="1" indent="-361520" algn="l">
              <a:lnSpc>
                <a:spcPts val="4025"/>
              </a:lnSpc>
              <a:buFont typeface="Arial"/>
              <a:buChar char="•"/>
            </a:pPr>
            <a:r>
              <a:rPr lang="en-US" sz="2800" dirty="0">
                <a:latin typeface="Calibri (MS)"/>
                <a:ea typeface="Calibri (MS)"/>
                <a:cs typeface="Calibri (MS)"/>
                <a:sym typeface="Calibri (MS)"/>
              </a:rPr>
              <a:t>Pre-Funding</a:t>
            </a:r>
          </a:p>
          <a:p>
            <a:pPr marL="723040" lvl="1" indent="-361520" algn="l">
              <a:lnSpc>
                <a:spcPts val="4025"/>
              </a:lnSpc>
              <a:buFont typeface="Arial"/>
              <a:buChar char="•"/>
            </a:pPr>
            <a:r>
              <a:rPr lang="en-US" sz="2800" dirty="0">
                <a:latin typeface="Calibri (MS)"/>
                <a:ea typeface="Calibri (MS)"/>
                <a:cs typeface="Calibri (MS)"/>
                <a:sym typeface="Calibri (MS)"/>
              </a:rPr>
              <a:t>Post- Closing </a:t>
            </a:r>
          </a:p>
          <a:p>
            <a:pPr marL="723040" lvl="1" indent="-361520" algn="l">
              <a:lnSpc>
                <a:spcPts val="4025"/>
              </a:lnSpc>
              <a:buFont typeface="Arial"/>
              <a:buChar char="•"/>
            </a:pPr>
            <a:endParaRPr lang="en-US" sz="2000" dirty="0">
              <a:latin typeface="Calibri (MS)"/>
              <a:ea typeface="Calibri (MS)"/>
              <a:cs typeface="Calibri (MS)"/>
              <a:sym typeface="Calibri (MS)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381000" y="381000"/>
            <a:ext cx="11430000" cy="5109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485"/>
              </a:lnSpc>
            </a:pPr>
            <a:r>
              <a:rPr lang="en-US" sz="2400" b="1" dirty="0">
                <a:latin typeface="IBM Plex Sans Bold"/>
                <a:ea typeface="IBM Plex Sans Bold"/>
                <a:cs typeface="IBM Plex Sans Bold"/>
                <a:sym typeface="IBM Plex Sans Bold"/>
              </a:rPr>
              <a:t>NeighborWorks Columbus FHLBank Atlanta Down Payment Assistance Program</a:t>
            </a:r>
          </a:p>
        </p:txBody>
      </p:sp>
      <p:pic>
        <p:nvPicPr>
          <p:cNvPr id="2050" name="Picture 2" descr="https://photos.zillowstatic.com/fp/922389b806e91f4af23153eac3467b10-uncropped_scaled_within_1344_1008.jpg">
            <a:extLst>
              <a:ext uri="{FF2B5EF4-FFF2-40B4-BE49-F238E27FC236}">
                <a16:creationId xmlns:a16="http://schemas.microsoft.com/office/drawing/2014/main" id="{2AD93D67-EFBE-40B6-9415-5E0FCAB41F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6105" y="2286000"/>
            <a:ext cx="4114800" cy="3314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F2A6B02-3FC9-4B79-A6D4-175D5B4078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09187" y="5915025"/>
            <a:ext cx="2182813" cy="94297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545726" y="619125"/>
            <a:ext cx="5736584" cy="5472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85"/>
              </a:lnSpc>
            </a:pPr>
            <a:r>
              <a:rPr lang="en-US" sz="3204" b="1" dirty="0">
                <a:latin typeface="IBM Plex Sans Bold"/>
                <a:ea typeface="IBM Plex Sans Bold"/>
                <a:cs typeface="IBM Plex Sans Bold"/>
                <a:sym typeface="IBM Plex Sans Bold"/>
              </a:rPr>
              <a:t>ROLES &amp; RESPONSIBILITIES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3706" y="1905130"/>
            <a:ext cx="6033764" cy="371896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48167" lvl="1" indent="-285750" algn="l">
              <a:lnSpc>
                <a:spcPts val="2917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Calibri (MS)"/>
                <a:ea typeface="Calibri (MS)"/>
                <a:cs typeface="Calibri (MS)"/>
                <a:sym typeface="Calibri (MS)"/>
              </a:rPr>
              <a:t>NeighborWorks Columbus receives and reviews all applications </a:t>
            </a:r>
          </a:p>
          <a:p>
            <a:pPr marL="524833" lvl="1" indent="-262416" algn="l">
              <a:lnSpc>
                <a:spcPts val="2917"/>
              </a:lnSpc>
              <a:buFont typeface="Arial"/>
              <a:buChar char="•"/>
            </a:pPr>
            <a:r>
              <a:rPr lang="en-US" dirty="0">
                <a:latin typeface="Calibri (MS)"/>
                <a:ea typeface="Calibri (MS)"/>
                <a:cs typeface="Calibri (MS)"/>
                <a:sym typeface="Calibri (MS)"/>
              </a:rPr>
              <a:t>NeighborWorks Columbus submits applications to FHLB</a:t>
            </a:r>
          </a:p>
          <a:p>
            <a:pPr marL="524833" lvl="1" indent="-262416" algn="l">
              <a:lnSpc>
                <a:spcPts val="2917"/>
              </a:lnSpc>
              <a:buFont typeface="Arial"/>
              <a:buChar char="•"/>
            </a:pPr>
            <a:r>
              <a:rPr lang="en-US" dirty="0">
                <a:latin typeface="Calibri (MS)"/>
                <a:ea typeface="Calibri (MS)"/>
                <a:cs typeface="Calibri (MS)"/>
                <a:sym typeface="Calibri (MS)"/>
              </a:rPr>
              <a:t>NeighborWorks Columbus issues the conditional commitment letter if approved </a:t>
            </a:r>
          </a:p>
          <a:p>
            <a:pPr marL="524833" lvl="1" indent="-262416" algn="l">
              <a:lnSpc>
                <a:spcPts val="2917"/>
              </a:lnSpc>
              <a:buFont typeface="Arial"/>
              <a:buChar char="•"/>
            </a:pPr>
            <a:r>
              <a:rPr lang="en-US" dirty="0">
                <a:latin typeface="Calibri (MS)"/>
                <a:ea typeface="Calibri (MS)"/>
                <a:cs typeface="Calibri (MS)"/>
                <a:sym typeface="Calibri (MS)"/>
              </a:rPr>
              <a:t>NeighborWorks Columbus sends funds to the attorney’s office</a:t>
            </a:r>
          </a:p>
          <a:p>
            <a:pPr marL="524833" lvl="1" indent="-262416" algn="l">
              <a:lnSpc>
                <a:spcPts val="2917"/>
              </a:lnSpc>
              <a:buFont typeface="Arial"/>
              <a:buChar char="•"/>
            </a:pPr>
            <a:r>
              <a:rPr lang="en-US" dirty="0">
                <a:latin typeface="Calibri (MS)"/>
                <a:ea typeface="Calibri (MS)"/>
                <a:cs typeface="Calibri (MS)"/>
                <a:sym typeface="Calibri (MS)"/>
              </a:rPr>
              <a:t>Only NeighborWorks Columbus will communicate with FHLB</a:t>
            </a:r>
          </a:p>
          <a:p>
            <a:pPr algn="l">
              <a:lnSpc>
                <a:spcPts val="2917"/>
              </a:lnSpc>
            </a:pPr>
            <a:endParaRPr lang="en-US" sz="2430" dirty="0">
              <a:solidFill>
                <a:srgbClr val="FFFFFF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6197470" y="2112093"/>
            <a:ext cx="5830824" cy="36869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18160" lvl="1" indent="-259080" algn="l">
              <a:lnSpc>
                <a:spcPts val="2879"/>
              </a:lnSpc>
              <a:buFont typeface="Arial"/>
              <a:buChar char="•"/>
            </a:pPr>
            <a:r>
              <a:rPr lang="en-US" dirty="0">
                <a:latin typeface="Calibri (MS)"/>
                <a:ea typeface="Calibri (MS)"/>
                <a:cs typeface="Calibri (MS)"/>
                <a:sym typeface="Calibri (MS)"/>
              </a:rPr>
              <a:t>The lender is responsible for applying 45 calendar days before closing.</a:t>
            </a:r>
          </a:p>
          <a:p>
            <a:pPr marL="518160" lvl="1" indent="-259080" algn="l">
              <a:lnSpc>
                <a:spcPts val="2879"/>
              </a:lnSpc>
              <a:buFont typeface="Arial"/>
              <a:buChar char="•"/>
            </a:pPr>
            <a:r>
              <a:rPr lang="en-US" dirty="0">
                <a:latin typeface="Calibri (MS)"/>
                <a:ea typeface="Calibri (MS)"/>
                <a:cs typeface="Calibri (MS)"/>
                <a:sym typeface="Calibri (MS)"/>
              </a:rPr>
              <a:t>Reading the guidelines </a:t>
            </a:r>
          </a:p>
          <a:p>
            <a:pPr marL="544830" lvl="1" indent="-285750" algn="l">
              <a:lnSpc>
                <a:spcPts val="2879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Calibri (MS)"/>
                <a:ea typeface="Calibri (MS)"/>
                <a:cs typeface="Calibri (MS)"/>
                <a:sym typeface="Calibri (MS)"/>
              </a:rPr>
              <a:t>Making sure all documents are accurate </a:t>
            </a:r>
          </a:p>
          <a:p>
            <a:pPr marL="518160" lvl="1" indent="-259080" algn="just">
              <a:lnSpc>
                <a:spcPts val="2879"/>
              </a:lnSpc>
              <a:buFont typeface="Arial"/>
              <a:buChar char="•"/>
            </a:pPr>
            <a:r>
              <a:rPr lang="en-US" dirty="0">
                <a:latin typeface="Calibri (MS)"/>
                <a:ea typeface="Calibri (MS)"/>
                <a:cs typeface="Calibri (MS)"/>
                <a:sym typeface="Calibri (MS)"/>
              </a:rPr>
              <a:t>Communicating with the staff at NeighborWorks Columbus about any changes that occur during this process</a:t>
            </a:r>
          </a:p>
          <a:p>
            <a:pPr marL="518160" lvl="1" indent="-259080" algn="just">
              <a:lnSpc>
                <a:spcPts val="2879"/>
              </a:lnSpc>
              <a:buFont typeface="Arial"/>
              <a:buChar char="•"/>
            </a:pPr>
            <a:r>
              <a:rPr lang="en-US" dirty="0">
                <a:latin typeface="Calibri (MS)"/>
                <a:ea typeface="Calibri (MS)"/>
                <a:cs typeface="Calibri (MS)"/>
                <a:sym typeface="Calibri (MS)"/>
              </a:rPr>
              <a:t>Making sure the final CD, Note, and Deed are correct prior to the borrower’s signature.</a:t>
            </a:r>
          </a:p>
          <a:p>
            <a:pPr marL="518160" lvl="1" indent="-259080" algn="just">
              <a:lnSpc>
                <a:spcPts val="2879"/>
              </a:lnSpc>
              <a:buFont typeface="Arial"/>
              <a:buChar char="•"/>
            </a:pPr>
            <a:endParaRPr lang="en-US" dirty="0">
              <a:latin typeface="Calibri (MS)"/>
              <a:ea typeface="Calibri (MS)"/>
              <a:cs typeface="Calibri (MS)"/>
              <a:sym typeface="Calibri (MS)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6485749" y="1706389"/>
            <a:ext cx="2691061" cy="3879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63"/>
              </a:lnSpc>
            </a:pPr>
            <a:r>
              <a:rPr lang="en-US" u="sng" dirty="0">
                <a:latin typeface="Calibri (MS)"/>
                <a:ea typeface="Calibri (MS)"/>
                <a:cs typeface="Calibri (MS)"/>
                <a:sym typeface="Calibri (MS)"/>
              </a:rPr>
              <a:t>Lender Responsibilities: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43430" y="1524000"/>
            <a:ext cx="4228570" cy="3879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363"/>
              </a:lnSpc>
            </a:pPr>
            <a:r>
              <a:rPr lang="en-US" u="sng" dirty="0">
                <a:latin typeface="Calibri (MS)"/>
                <a:ea typeface="Calibri (MS)"/>
                <a:cs typeface="Calibri (MS)"/>
                <a:sym typeface="Calibri (MS)"/>
              </a:rPr>
              <a:t>NeighborWorks Columbus Responsibilities</a:t>
            </a:r>
            <a:r>
              <a:rPr lang="en-US" sz="1600" dirty="0">
                <a:latin typeface="Calibri (MS)"/>
                <a:ea typeface="Calibri (MS)"/>
                <a:cs typeface="Calibri (MS)"/>
                <a:sym typeface="Calibri (MS)"/>
              </a:rPr>
              <a:t>:</a:t>
            </a:r>
            <a:r>
              <a:rPr lang="en-US" sz="1600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</a:p>
        </p:txBody>
      </p:sp>
      <p:pic>
        <p:nvPicPr>
          <p:cNvPr id="1026" name="Picture 2" descr="https://photos.zillowstatic.com/fp/72788529b5a2f4071d734f5e548faa29-uncropped_scaled_within_1344_1008.jpg">
            <a:extLst>
              <a:ext uri="{FF2B5EF4-FFF2-40B4-BE49-F238E27FC236}">
                <a16:creationId xmlns:a16="http://schemas.microsoft.com/office/drawing/2014/main" id="{2E1124B9-05CD-4319-A788-3804D8DA68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5071171"/>
            <a:ext cx="2514600" cy="1760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661C37F7-F918-4885-A1A1-8962615E03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36914" y="5927003"/>
            <a:ext cx="2155086" cy="930997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20903" y="374256"/>
            <a:ext cx="6045436" cy="11142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88"/>
              </a:lnSpc>
            </a:pPr>
            <a:r>
              <a:rPr lang="en-US" sz="1600" b="1" dirty="0">
                <a:latin typeface="IBM Plex Sans Bold"/>
                <a:ea typeface="IBM Plex Sans Bold"/>
                <a:cs typeface="IBM Plex Sans Bold"/>
                <a:sym typeface="IBM Plex Sans Bold"/>
              </a:rPr>
              <a:t>Required documents when applying</a:t>
            </a:r>
            <a:r>
              <a:rPr lang="en-US" sz="3206" b="1" dirty="0">
                <a:latin typeface="IBM Plex Sans Bold"/>
                <a:ea typeface="IBM Plex Sans Bold"/>
                <a:cs typeface="IBM Plex Sans Bold"/>
                <a:sym typeface="IBM Plex Sans Bold"/>
              </a:rPr>
              <a:t> </a:t>
            </a:r>
          </a:p>
          <a:p>
            <a:pPr algn="l">
              <a:lnSpc>
                <a:spcPts val="4488"/>
              </a:lnSpc>
            </a:pPr>
            <a:endParaRPr lang="en-US" sz="3206" b="1" dirty="0">
              <a:solidFill>
                <a:srgbClr val="FFFFFF"/>
              </a:solidFill>
              <a:latin typeface="IBM Plex Sans Bold"/>
              <a:ea typeface="IBM Plex Sans Bold"/>
              <a:cs typeface="IBM Plex Sans Bold"/>
              <a:sym typeface="IBM Plex Sans Bold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534758" y="1143000"/>
            <a:ext cx="9516451" cy="59909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17698" lvl="1" indent="-285750" algn="l">
              <a:lnSpc>
                <a:spcPts val="2578"/>
              </a:lnSpc>
              <a:buFont typeface="Wingdings" panose="05000000000000000000" pitchFamily="2" charset="2"/>
              <a:buChar char="q"/>
            </a:pPr>
            <a:r>
              <a:rPr lang="en-US" sz="1400" b="1" dirty="0">
                <a:latin typeface="Calibri (MS)"/>
                <a:ea typeface="Calibri (MS)"/>
                <a:cs typeface="Calibri (MS)"/>
                <a:sym typeface="Calibri (MS)"/>
              </a:rPr>
              <a:t>FHLB 2026 Intake Certification Form- include all pages-If signed electronically, you must include a signature summary</a:t>
            </a:r>
          </a:p>
          <a:p>
            <a:pPr marL="517698" lvl="1" indent="-285750" algn="l">
              <a:lnSpc>
                <a:spcPts val="2578"/>
              </a:lnSpc>
              <a:buFont typeface="Wingdings" panose="05000000000000000000" pitchFamily="2" charset="2"/>
              <a:buChar char="q"/>
            </a:pPr>
            <a:r>
              <a:rPr lang="en-US" sz="1400" b="1" dirty="0">
                <a:latin typeface="Calibri (MS)"/>
                <a:ea typeface="Calibri (MS)"/>
                <a:cs typeface="Calibri (MS)"/>
                <a:sym typeface="Calibri (MS)"/>
              </a:rPr>
              <a:t>Financing and Mortgage Worksheet -Note: you must calculate your numbers correctly</a:t>
            </a:r>
          </a:p>
          <a:p>
            <a:pPr marL="517698" lvl="1" indent="-285750" algn="l">
              <a:lnSpc>
                <a:spcPts val="2578"/>
              </a:lnSpc>
              <a:buFont typeface="Wingdings" panose="05000000000000000000" pitchFamily="2" charset="2"/>
              <a:buChar char="q"/>
            </a:pPr>
            <a:r>
              <a:rPr lang="en-US" sz="1400" b="1" dirty="0">
                <a:latin typeface="Calibri (MS)"/>
                <a:ea typeface="Calibri (MS)"/>
                <a:cs typeface="Calibri (MS)"/>
                <a:sym typeface="Calibri (MS)"/>
              </a:rPr>
              <a:t>AHP-Zero Income Certification (if applicable)</a:t>
            </a:r>
          </a:p>
          <a:p>
            <a:pPr marL="517698" lvl="1" indent="-285750">
              <a:lnSpc>
                <a:spcPts val="2578"/>
              </a:lnSpc>
              <a:buFont typeface="Wingdings" panose="05000000000000000000" pitchFamily="2" charset="2"/>
              <a:buChar char="q"/>
            </a:pPr>
            <a:r>
              <a:rPr lang="en-US" sz="1400" b="1" dirty="0">
                <a:latin typeface="Calibri (MS)"/>
                <a:ea typeface="Calibri (MS)"/>
                <a:cs typeface="Calibri (MS)"/>
                <a:sym typeface="Calibri (MS)"/>
              </a:rPr>
              <a:t>Self-Employed Income—1 year tax return is needed; NWC will analyze the most recent filed Federal tax return with all schedules to determine the appropriate gross income for the household</a:t>
            </a:r>
          </a:p>
          <a:p>
            <a:pPr marL="517698" lvl="1" indent="-285750" algn="l">
              <a:lnSpc>
                <a:spcPts val="2578"/>
              </a:lnSpc>
              <a:buFont typeface="Wingdings" panose="05000000000000000000" pitchFamily="2" charset="2"/>
              <a:buChar char="q"/>
            </a:pPr>
            <a:r>
              <a:rPr lang="en-US" sz="1400" b="1" dirty="0">
                <a:latin typeface="Calibri (MS)"/>
                <a:ea typeface="Calibri (MS)"/>
                <a:cs typeface="Calibri (MS)"/>
                <a:sym typeface="Calibri (MS)"/>
              </a:rPr>
              <a:t>Thirty(30) days of current and consecutive income that include pay periods for the current year must be documented.</a:t>
            </a:r>
          </a:p>
          <a:p>
            <a:pPr marL="517698" lvl="1" indent="-285750" algn="l">
              <a:lnSpc>
                <a:spcPts val="2578"/>
              </a:lnSpc>
              <a:buFont typeface="Wingdings" panose="05000000000000000000" pitchFamily="2" charset="2"/>
              <a:buChar char="q"/>
            </a:pPr>
            <a:r>
              <a:rPr lang="en-US" sz="1400" b="1" dirty="0">
                <a:latin typeface="Calibri (MS)"/>
                <a:ea typeface="Calibri (MS)"/>
                <a:cs typeface="Calibri (MS)"/>
                <a:sym typeface="Calibri (MS)"/>
              </a:rPr>
              <a:t>The Verification of Employment (VOE) is the preferred method to confirm the income. NOTE: The Verification of employment must include overtime, additional pay, bonuses, frequency of bonuses, if employment is seasonal, Etc. </a:t>
            </a:r>
          </a:p>
          <a:p>
            <a:pPr marL="517698" lvl="1" indent="-285750" algn="l">
              <a:lnSpc>
                <a:spcPts val="2578"/>
              </a:lnSpc>
              <a:buFont typeface="Wingdings" panose="05000000000000000000" pitchFamily="2" charset="2"/>
              <a:buChar char="q"/>
            </a:pPr>
            <a:r>
              <a:rPr lang="en-US" sz="1400" b="1" dirty="0">
                <a:latin typeface="Calibri (MS)"/>
                <a:ea typeface="Calibri (MS)"/>
                <a:cs typeface="Calibri (MS)"/>
                <a:sym typeface="Calibri (MS)"/>
              </a:rPr>
              <a:t>Signed Offer Letters that list a start date and salary amount are acceptable </a:t>
            </a:r>
          </a:p>
          <a:p>
            <a:pPr marL="517698" lvl="1" indent="-285750" algn="l">
              <a:lnSpc>
                <a:spcPts val="2578"/>
              </a:lnSpc>
              <a:buFont typeface="Wingdings" panose="05000000000000000000" pitchFamily="2" charset="2"/>
              <a:buChar char="q"/>
            </a:pPr>
            <a:r>
              <a:rPr lang="en-US" sz="1400" b="1" dirty="0">
                <a:latin typeface="Calibri (MS)"/>
                <a:ea typeface="Calibri (MS)"/>
                <a:cs typeface="Calibri (MS)"/>
                <a:sym typeface="Calibri (MS)"/>
              </a:rPr>
              <a:t>SSI Income / VA Benefit Letter within 12 months</a:t>
            </a:r>
          </a:p>
          <a:p>
            <a:pPr marL="517698" lvl="1" indent="-285750" algn="l">
              <a:lnSpc>
                <a:spcPts val="2578"/>
              </a:lnSpc>
              <a:buFont typeface="Wingdings" panose="05000000000000000000" pitchFamily="2" charset="2"/>
              <a:buChar char="q"/>
            </a:pPr>
            <a:r>
              <a:rPr lang="en-US" sz="1400" b="1" dirty="0">
                <a:latin typeface="Calibri (MS)"/>
                <a:ea typeface="Calibri (MS)"/>
                <a:cs typeface="Calibri (MS)"/>
                <a:sym typeface="Calibri (MS)"/>
              </a:rPr>
              <a:t>Child Support court order with 2 months of payments </a:t>
            </a:r>
          </a:p>
          <a:p>
            <a:pPr marL="517698" lvl="1" indent="-285750" algn="l">
              <a:lnSpc>
                <a:spcPts val="2578"/>
              </a:lnSpc>
              <a:buFont typeface="Wingdings" panose="05000000000000000000" pitchFamily="2" charset="2"/>
              <a:buChar char="q"/>
            </a:pPr>
            <a:r>
              <a:rPr lang="en-US" sz="1400" b="1" dirty="0">
                <a:latin typeface="Calibri (MS)"/>
                <a:ea typeface="Calibri (MS)"/>
                <a:cs typeface="Calibri (MS)"/>
                <a:sym typeface="Calibri (MS)"/>
              </a:rPr>
              <a:t>Most recent 2 months of bank statements (All pages and no redactions)</a:t>
            </a:r>
          </a:p>
          <a:p>
            <a:pPr marL="517698" lvl="1" indent="-285750" algn="l">
              <a:lnSpc>
                <a:spcPts val="2578"/>
              </a:lnSpc>
              <a:buFont typeface="Wingdings" panose="05000000000000000000" pitchFamily="2" charset="2"/>
              <a:buChar char="q"/>
            </a:pPr>
            <a:r>
              <a:rPr lang="en-US" sz="1400" b="1" dirty="0">
                <a:latin typeface="Calibri (MS)"/>
                <a:ea typeface="Calibri (MS)"/>
                <a:cs typeface="Calibri (MS)"/>
                <a:sym typeface="Calibri (MS)"/>
              </a:rPr>
              <a:t>Community partner work ID/ Badge/Copy of the employer webpage)</a:t>
            </a:r>
          </a:p>
          <a:p>
            <a:pPr marL="517698" lvl="1" indent="-285750" algn="l">
              <a:lnSpc>
                <a:spcPts val="2578"/>
              </a:lnSpc>
              <a:buFont typeface="Wingdings" panose="05000000000000000000" pitchFamily="2" charset="2"/>
              <a:buChar char="q"/>
            </a:pPr>
            <a:r>
              <a:rPr lang="en-US" sz="1400" b="1" dirty="0">
                <a:latin typeface="Calibri (MS)"/>
                <a:ea typeface="Calibri (MS)"/>
                <a:cs typeface="Calibri (MS)"/>
                <a:sym typeface="Calibri (MS)"/>
              </a:rPr>
              <a:t>1003 Dependents need to match the intake form</a:t>
            </a:r>
          </a:p>
          <a:p>
            <a:pPr marL="517698" lvl="1" indent="-285750" algn="l">
              <a:lnSpc>
                <a:spcPts val="2578"/>
              </a:lnSpc>
              <a:buFont typeface="Wingdings" panose="05000000000000000000" pitchFamily="2" charset="2"/>
              <a:buChar char="q"/>
            </a:pPr>
            <a:r>
              <a:rPr lang="en-US" sz="1400" b="1" dirty="0">
                <a:latin typeface="Calibri (MS)"/>
                <a:ea typeface="Calibri (MS)"/>
                <a:cs typeface="Calibri (MS)"/>
                <a:sym typeface="Calibri (MS)"/>
              </a:rPr>
              <a:t>Appraisals are needed if the property is a new construction. The flood cert will be acceptable if the census tract is indicated of the certification </a:t>
            </a:r>
          </a:p>
          <a:p>
            <a:pPr marL="517698" lvl="1" indent="-285750" algn="l">
              <a:lnSpc>
                <a:spcPts val="2578"/>
              </a:lnSpc>
              <a:buFont typeface="Wingdings" panose="05000000000000000000" pitchFamily="2" charset="2"/>
              <a:buChar char="q"/>
            </a:pPr>
            <a:endParaRPr lang="en-US" sz="1400" b="1" dirty="0">
              <a:latin typeface="Calibri (MS)"/>
              <a:ea typeface="Calibri (MS)"/>
              <a:cs typeface="Calibri (MS)"/>
              <a:sym typeface="Calibri (MS)"/>
            </a:endParaRPr>
          </a:p>
          <a:p>
            <a:pPr algn="just">
              <a:lnSpc>
                <a:spcPts val="2578"/>
              </a:lnSpc>
            </a:pPr>
            <a:endParaRPr lang="en-US" sz="2148" b="1" dirty="0">
              <a:solidFill>
                <a:srgbClr val="FFFFFF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0691DAA-84CD-42CA-818C-A5E9CAF2F55C}"/>
              </a:ext>
            </a:extLst>
          </p:cNvPr>
          <p:cNvSpPr/>
          <p:nvPr/>
        </p:nvSpPr>
        <p:spPr>
          <a:xfrm>
            <a:off x="8145548" y="5744647"/>
            <a:ext cx="18473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n-US" sz="1400" dirty="0">
              <a:latin typeface="Calibri (MS)"/>
              <a:ea typeface="Calibri (MS)"/>
              <a:cs typeface="Calibri (MS)"/>
              <a:sym typeface="Calibri (MS)"/>
            </a:endParaRPr>
          </a:p>
          <a:p>
            <a:endParaRPr lang="en-US" sz="1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4AA7D18-24AF-43F2-A7CE-6C5F767CEC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08429" y="5925231"/>
            <a:ext cx="2158171" cy="932769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719096" y="3980170"/>
            <a:ext cx="2070633" cy="2535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33"/>
              </a:lnSpc>
            </a:pPr>
            <a:r>
              <a:rPr lang="en-US" sz="1524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DB328BF-E6A1-4383-A0A7-903B99BCBE1F}"/>
              </a:ext>
            </a:extLst>
          </p:cNvPr>
          <p:cNvSpPr/>
          <p:nvPr/>
        </p:nvSpPr>
        <p:spPr>
          <a:xfrm>
            <a:off x="4578357" y="319080"/>
            <a:ext cx="2263761" cy="6774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200" b="1" dirty="0">
                <a:latin typeface="IBM Plex Sans Bold"/>
                <a:ea typeface="IBM Plex Sans Bold"/>
                <a:cs typeface="IBM Plex Sans Bold"/>
                <a:sym typeface="IBM Plex Sans Bold"/>
              </a:rPr>
              <a:t>TIMELINE: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980BA5C-73D4-43F3-864B-2B17FC4804F9}"/>
              </a:ext>
            </a:extLst>
          </p:cNvPr>
          <p:cNvSpPr txBox="1"/>
          <p:nvPr/>
        </p:nvSpPr>
        <p:spPr>
          <a:xfrm>
            <a:off x="533400" y="1676400"/>
            <a:ext cx="11598111" cy="563231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en-US" dirty="0"/>
              <a:t>The lender applies for FHLB/DPA on the borrowers’ behalf. </a:t>
            </a:r>
            <a:r>
              <a:rPr lang="en-US" sz="1400" dirty="0">
                <a:hlinkClick r:id="rId3"/>
              </a:rPr>
              <a:t>https://app.smartsheet.com/b/form/2a4d233b84654829915b8bcc45f31d0f</a:t>
            </a:r>
            <a:endParaRPr lang="en-US" sz="1400" dirty="0"/>
          </a:p>
          <a:p>
            <a:pPr marL="342900" indent="-342900">
              <a:buAutoNum type="arabicPeriod"/>
            </a:pPr>
            <a:r>
              <a:rPr lang="en-US" dirty="0"/>
              <a:t>NeighborWorks Columbus will review all applications within 72 hours due to the heavy workload.</a:t>
            </a:r>
          </a:p>
          <a:p>
            <a:pPr marL="342900" indent="-342900">
              <a:buAutoNum type="arabicPeriod"/>
            </a:pPr>
            <a:r>
              <a:rPr lang="en-US" dirty="0"/>
              <a:t>NeighborWorks Columbus will submit your application to FHLB.</a:t>
            </a:r>
          </a:p>
          <a:p>
            <a:pPr marL="342900" indent="-342900">
              <a:buAutoNum type="arabicPeriod"/>
            </a:pPr>
            <a:r>
              <a:rPr lang="en-US" dirty="0"/>
              <a:t>NeighborWorks Columbus will email you about your application submission to FHLB.</a:t>
            </a:r>
          </a:p>
          <a:p>
            <a:pPr marL="342900" indent="-342900">
              <a:buAutoNum type="arabicPeriod"/>
            </a:pPr>
            <a:r>
              <a:rPr lang="en-US" dirty="0"/>
              <a:t>FHLB reviews all applications within  7 business days – subject to change depending on FHLB volume </a:t>
            </a:r>
          </a:p>
          <a:p>
            <a:pPr marL="342900" indent="-342900">
              <a:buAutoNum type="arabicPeriod"/>
            </a:pPr>
            <a:r>
              <a:rPr lang="en-US" dirty="0"/>
              <a:t>Once FHLB has completed its review, you will receive a notification on the next step.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Tips to keep in mind: 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Start your application process as soon as you receive a signed contract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Closings cannot be NO SOONER than 45 calendar days from the date you are notified about your submission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NeighborWorks Columbus cannot rush FHLB during this process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 Lenders </a:t>
            </a:r>
            <a:r>
              <a:rPr lang="en-US"/>
              <a:t>are not to </a:t>
            </a:r>
            <a:r>
              <a:rPr lang="en-US" dirty="0"/>
              <a:t>call, email, or communicate with any staff at FHLB on NWC’s behalf.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Lenders must communicate any delays to your borrowers and/or realtors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NeighborWorks Columbus will not communicate with your borrowers or realtors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/>
          </a:p>
          <a:p>
            <a:endParaRPr lang="en-US" dirty="0"/>
          </a:p>
          <a:p>
            <a:endParaRPr lang="en-US" dirty="0"/>
          </a:p>
          <a:p>
            <a:pPr marL="342900" indent="-342900">
              <a:buAutoNum type="arabicPeriod"/>
            </a:pPr>
            <a:endParaRPr lang="en-US" dirty="0"/>
          </a:p>
          <a:p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8EA7407-11F9-494B-AD4C-038E9AB8BC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33829" y="5925231"/>
            <a:ext cx="2158171" cy="932769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4425642" y="1477937"/>
            <a:ext cx="3340715" cy="2146315"/>
          </a:xfrm>
          <a:custGeom>
            <a:avLst/>
            <a:gdLst/>
            <a:ahLst/>
            <a:cxnLst/>
            <a:rect l="l" t="t" r="r" b="b"/>
            <a:pathLst>
              <a:path w="3340715" h="2146315">
                <a:moveTo>
                  <a:pt x="0" y="0"/>
                </a:moveTo>
                <a:lnTo>
                  <a:pt x="3340715" y="0"/>
                </a:lnTo>
                <a:lnTo>
                  <a:pt x="3340715" y="2146315"/>
                </a:lnTo>
                <a:lnTo>
                  <a:pt x="0" y="214631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8077949" y="1492818"/>
            <a:ext cx="3121911" cy="2061638"/>
          </a:xfrm>
          <a:custGeom>
            <a:avLst/>
            <a:gdLst/>
            <a:ahLst/>
            <a:cxnLst/>
            <a:rect l="l" t="t" r="r" b="b"/>
            <a:pathLst>
              <a:path w="3121911" h="2061638">
                <a:moveTo>
                  <a:pt x="0" y="0"/>
                </a:moveTo>
                <a:lnTo>
                  <a:pt x="3121911" y="0"/>
                </a:lnTo>
                <a:lnTo>
                  <a:pt x="3121911" y="2061638"/>
                </a:lnTo>
                <a:lnTo>
                  <a:pt x="0" y="206163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0FAC819-88AC-437D-B76C-A3FD7000B11E}"/>
              </a:ext>
            </a:extLst>
          </p:cNvPr>
          <p:cNvSpPr/>
          <p:nvPr/>
        </p:nvSpPr>
        <p:spPr>
          <a:xfrm>
            <a:off x="3352800" y="304799"/>
            <a:ext cx="5763443" cy="677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200" b="1" dirty="0">
                <a:latin typeface="IBM Plex Sans Bold"/>
                <a:ea typeface="IBM Plex Sans Bold"/>
                <a:cs typeface="IBM Plex Sans Bold"/>
                <a:sym typeface="IBM Plex Sans Bold"/>
              </a:rPr>
              <a:t>PRE- FUNDING: </a:t>
            </a:r>
          </a:p>
        </p:txBody>
      </p:sp>
      <p:sp>
        <p:nvSpPr>
          <p:cNvPr id="2" name="Freeform 2"/>
          <p:cNvSpPr/>
          <p:nvPr/>
        </p:nvSpPr>
        <p:spPr>
          <a:xfrm>
            <a:off x="457200" y="1295400"/>
            <a:ext cx="7620749" cy="4191000"/>
          </a:xfrm>
          <a:custGeom>
            <a:avLst/>
            <a:gdLst/>
            <a:ahLst/>
            <a:cxnLst/>
            <a:rect l="l" t="t" r="r" b="b"/>
            <a:pathLst>
              <a:path w="3395350" h="2076519">
                <a:moveTo>
                  <a:pt x="0" y="0"/>
                </a:moveTo>
                <a:lnTo>
                  <a:pt x="3395350" y="0"/>
                </a:lnTo>
                <a:lnTo>
                  <a:pt x="3395350" y="2076519"/>
                </a:lnTo>
                <a:lnTo>
                  <a:pt x="0" y="207651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r>
              <a:rPr lang="en-US" dirty="0"/>
              <a:t> The lender will receive a conditional commitment letter from NeighborWorks Columbus once FHLB has completed the application review. The conditional commitment letter is good for 45 calendar days. *</a:t>
            </a:r>
            <a:r>
              <a:rPr lang="en-US" b="1" dirty="0"/>
              <a:t>Please send this document to your attorney as well*. </a:t>
            </a:r>
          </a:p>
          <a:p>
            <a:endParaRPr lang="en-US" dirty="0"/>
          </a:p>
          <a:p>
            <a:r>
              <a:rPr lang="en-US" dirty="0"/>
              <a:t> All requested documents must be sent to NeighborWorks Columbus as soon as possible. Please </a:t>
            </a:r>
            <a:r>
              <a:rPr lang="en-US" b="1" dirty="0"/>
              <a:t>DO NOT PIECE MAIL THESE DOCUMENTS </a:t>
            </a:r>
          </a:p>
          <a:p>
            <a:endParaRPr lang="en-US" dirty="0"/>
          </a:p>
          <a:p>
            <a:r>
              <a:rPr lang="en-US" dirty="0"/>
              <a:t>VERY Important: NWC needs to review your final CD before we can allow the attorney to fund. </a:t>
            </a:r>
          </a:p>
          <a:p>
            <a:endParaRPr lang="en-US" dirty="0"/>
          </a:p>
          <a:p>
            <a:r>
              <a:rPr lang="en-US" dirty="0"/>
              <a:t>Do not go to the closing table if you have not received clearance from NWC Staff</a:t>
            </a:r>
          </a:p>
          <a:p>
            <a:endParaRPr lang="en-US" dirty="0"/>
          </a:p>
          <a:p>
            <a:r>
              <a:rPr lang="en-US" dirty="0"/>
              <a:t>Homebuyers have 7 calendar days to close after funds have been approved by FHLB. After the 7</a:t>
            </a:r>
            <a:r>
              <a:rPr lang="en-US" baseline="30000" dirty="0"/>
              <a:t>th</a:t>
            </a:r>
            <a:r>
              <a:rPr lang="en-US" dirty="0"/>
              <a:t> day, if a borrower has not closed, funds must be returned to FHLB. *Application is deemed null and void*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F60C462-F295-4198-BD8B-3982764D233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631780" y="1056099"/>
            <a:ext cx="3560220" cy="237290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710BEB6-754D-41FA-A158-B02B5AFF299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033829" y="5925231"/>
            <a:ext cx="2158171" cy="932769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5943600"/>
            <a:ext cx="4596384" cy="914400"/>
          </a:xfrm>
          <a:custGeom>
            <a:avLst/>
            <a:gdLst/>
            <a:ahLst/>
            <a:cxnLst/>
            <a:rect l="l" t="t" r="r" b="b"/>
            <a:pathLst>
              <a:path w="4596384" h="914400">
                <a:moveTo>
                  <a:pt x="0" y="0"/>
                </a:moveTo>
                <a:lnTo>
                  <a:pt x="4596384" y="0"/>
                </a:lnTo>
                <a:lnTo>
                  <a:pt x="4596384" y="914400"/>
                </a:lnTo>
                <a:lnTo>
                  <a:pt x="0" y="9144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500786" y="2959775"/>
            <a:ext cx="4401137" cy="3441025"/>
          </a:xfrm>
          <a:custGeom>
            <a:avLst/>
            <a:gdLst/>
            <a:ahLst/>
            <a:cxnLst/>
            <a:rect l="l" t="t" r="r" b="b"/>
            <a:pathLst>
              <a:path w="4401137" h="3441025">
                <a:moveTo>
                  <a:pt x="0" y="0"/>
                </a:moveTo>
                <a:lnTo>
                  <a:pt x="4401138" y="0"/>
                </a:lnTo>
                <a:lnTo>
                  <a:pt x="4401138" y="3441025"/>
                </a:lnTo>
                <a:lnTo>
                  <a:pt x="0" y="344102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7350"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2133600" y="417048"/>
            <a:ext cx="11519258" cy="5177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4320"/>
              </a:lnSpc>
            </a:pPr>
            <a:r>
              <a:rPr lang="en-US" sz="3200" b="1" dirty="0">
                <a:latin typeface="IBM Plex Sans Bold"/>
                <a:ea typeface="IBM Plex Sans Bold"/>
                <a:cs typeface="IBM Plex Sans Bold"/>
                <a:sym typeface="IBM Plex Sans Bold"/>
              </a:rPr>
              <a:t>CONDITIONAL COMMITMENT LETTER: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00786" y="1705682"/>
            <a:ext cx="5595214" cy="923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 dirty="0">
                <a:latin typeface="Calibri (MS)"/>
                <a:ea typeface="Calibri (MS)"/>
                <a:cs typeface="Calibri (MS)"/>
                <a:sym typeface="Calibri (MS)"/>
              </a:rPr>
              <a:t>The Conditional Commitment Letter is critical. This confirms your FHLB application approval. The lender must read each line item to avoid any errors</a:t>
            </a:r>
            <a:r>
              <a:rPr lang="en-US" sz="2000" dirty="0">
                <a:latin typeface="Calibri (MS)"/>
                <a:ea typeface="Calibri (MS)"/>
                <a:cs typeface="Calibri (MS)"/>
                <a:sym typeface="Calibri (MS)"/>
              </a:rPr>
              <a:t>. 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C6FF84B-7901-447C-86EB-015887E4180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53109" y="5926157"/>
            <a:ext cx="2158171" cy="93276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6A27D89-70C7-4BEF-81E8-2C40558E3D1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6000" y="1472245"/>
            <a:ext cx="5924044" cy="36576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5943600"/>
            <a:ext cx="4596384" cy="914400"/>
          </a:xfrm>
          <a:custGeom>
            <a:avLst/>
            <a:gdLst/>
            <a:ahLst/>
            <a:cxnLst/>
            <a:rect l="l" t="t" r="r" b="b"/>
            <a:pathLst>
              <a:path w="4596384" h="914400">
                <a:moveTo>
                  <a:pt x="0" y="0"/>
                </a:moveTo>
                <a:lnTo>
                  <a:pt x="4596384" y="0"/>
                </a:lnTo>
                <a:lnTo>
                  <a:pt x="4596384" y="914400"/>
                </a:lnTo>
                <a:lnTo>
                  <a:pt x="0" y="9144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6417564" y="2663952"/>
            <a:ext cx="4904232" cy="848868"/>
          </a:xfrm>
          <a:custGeom>
            <a:avLst/>
            <a:gdLst/>
            <a:ahLst/>
            <a:cxnLst/>
            <a:rect l="l" t="t" r="r" b="b"/>
            <a:pathLst>
              <a:path w="4904232" h="848868">
                <a:moveTo>
                  <a:pt x="0" y="0"/>
                </a:moveTo>
                <a:lnTo>
                  <a:pt x="4904232" y="0"/>
                </a:lnTo>
                <a:lnTo>
                  <a:pt x="4904232" y="848868"/>
                </a:lnTo>
                <a:lnTo>
                  <a:pt x="0" y="84886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417576" y="1639824"/>
            <a:ext cx="4544568" cy="2505456"/>
          </a:xfrm>
          <a:custGeom>
            <a:avLst/>
            <a:gdLst/>
            <a:ahLst/>
            <a:cxnLst/>
            <a:rect l="l" t="t" r="r" b="b"/>
            <a:pathLst>
              <a:path w="4544568" h="2505456">
                <a:moveTo>
                  <a:pt x="0" y="0"/>
                </a:moveTo>
                <a:lnTo>
                  <a:pt x="4544568" y="0"/>
                </a:lnTo>
                <a:lnTo>
                  <a:pt x="4544568" y="2505456"/>
                </a:lnTo>
                <a:lnTo>
                  <a:pt x="0" y="250545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grpSp>
        <p:nvGrpSpPr>
          <p:cNvPr id="6" name="Group 6"/>
          <p:cNvGrpSpPr>
            <a:grpSpLocks noChangeAspect="1"/>
          </p:cNvGrpSpPr>
          <p:nvPr/>
        </p:nvGrpSpPr>
        <p:grpSpPr>
          <a:xfrm>
            <a:off x="2294382" y="2969009"/>
            <a:ext cx="4562218" cy="802643"/>
            <a:chOff x="0" y="0"/>
            <a:chExt cx="4562221" cy="80264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562221" cy="802640"/>
            </a:xfrm>
            <a:custGeom>
              <a:avLst/>
              <a:gdLst/>
              <a:ahLst/>
              <a:cxnLst/>
              <a:rect l="l" t="t" r="r" b="b"/>
              <a:pathLst>
                <a:path w="4562221" h="802640">
                  <a:moveTo>
                    <a:pt x="4556125" y="0"/>
                  </a:moveTo>
                  <a:lnTo>
                    <a:pt x="90932" y="730631"/>
                  </a:lnTo>
                  <a:lnTo>
                    <a:pt x="97028" y="768223"/>
                  </a:lnTo>
                  <a:lnTo>
                    <a:pt x="4562221" y="37592"/>
                  </a:lnTo>
                  <a:close/>
                  <a:moveTo>
                    <a:pt x="103632" y="689864"/>
                  </a:moveTo>
                  <a:lnTo>
                    <a:pt x="0" y="764794"/>
                  </a:lnTo>
                  <a:lnTo>
                    <a:pt x="122047" y="802640"/>
                  </a:lnTo>
                  <a:close/>
                </a:path>
              </a:pathLst>
            </a:custGeom>
            <a:solidFill>
              <a:srgbClr val="FF0000"/>
            </a:solidFill>
          </p:spPr>
        </p:sp>
      </p:grpSp>
      <p:sp>
        <p:nvSpPr>
          <p:cNvPr id="8" name="Freeform 8"/>
          <p:cNvSpPr/>
          <p:nvPr/>
        </p:nvSpPr>
        <p:spPr>
          <a:xfrm>
            <a:off x="597408" y="4722876"/>
            <a:ext cx="5961888" cy="1333500"/>
          </a:xfrm>
          <a:custGeom>
            <a:avLst/>
            <a:gdLst/>
            <a:ahLst/>
            <a:cxnLst/>
            <a:rect l="l" t="t" r="r" b="b"/>
            <a:pathLst>
              <a:path w="5961888" h="1333500">
                <a:moveTo>
                  <a:pt x="0" y="0"/>
                </a:moveTo>
                <a:lnTo>
                  <a:pt x="5961888" y="0"/>
                </a:lnTo>
                <a:lnTo>
                  <a:pt x="5961888" y="1333500"/>
                </a:lnTo>
                <a:lnTo>
                  <a:pt x="0" y="13335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grpSp>
        <p:nvGrpSpPr>
          <p:cNvPr id="9" name="Group 9"/>
          <p:cNvGrpSpPr>
            <a:grpSpLocks noChangeAspect="1"/>
          </p:cNvGrpSpPr>
          <p:nvPr/>
        </p:nvGrpSpPr>
        <p:grpSpPr>
          <a:xfrm>
            <a:off x="2779014" y="3115180"/>
            <a:ext cx="4089273" cy="1834391"/>
            <a:chOff x="0" y="0"/>
            <a:chExt cx="4089273" cy="1834388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4089273" cy="1834388"/>
            </a:xfrm>
            <a:custGeom>
              <a:avLst/>
              <a:gdLst/>
              <a:ahLst/>
              <a:cxnLst/>
              <a:rect l="l" t="t" r="r" b="b"/>
              <a:pathLst>
                <a:path w="4089273" h="1834388">
                  <a:moveTo>
                    <a:pt x="4073779" y="0"/>
                  </a:moveTo>
                  <a:lnTo>
                    <a:pt x="79375" y="1772539"/>
                  </a:lnTo>
                  <a:lnTo>
                    <a:pt x="94742" y="1807337"/>
                  </a:lnTo>
                  <a:lnTo>
                    <a:pt x="4089273" y="34798"/>
                  </a:lnTo>
                  <a:close/>
                  <a:moveTo>
                    <a:pt x="81280" y="1729994"/>
                  </a:moveTo>
                  <a:lnTo>
                    <a:pt x="0" y="1828546"/>
                  </a:lnTo>
                  <a:lnTo>
                    <a:pt x="127635" y="1834388"/>
                  </a:lnTo>
                  <a:close/>
                </a:path>
              </a:pathLst>
            </a:custGeom>
            <a:solidFill>
              <a:srgbClr val="FF0000"/>
            </a:solidFill>
          </p:spPr>
        </p:sp>
      </p:grpSp>
      <p:sp>
        <p:nvSpPr>
          <p:cNvPr id="11" name="TextBox 11"/>
          <p:cNvSpPr txBox="1"/>
          <p:nvPr/>
        </p:nvSpPr>
        <p:spPr>
          <a:xfrm>
            <a:off x="2491282" y="417463"/>
            <a:ext cx="7576414" cy="4566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3766"/>
              </a:lnSpc>
            </a:pPr>
            <a:r>
              <a:rPr lang="en-US" sz="2400" b="1" dirty="0">
                <a:latin typeface="IBM Plex Sans Bold"/>
                <a:ea typeface="IBM Plex Sans Bold"/>
                <a:cs typeface="IBM Plex Sans Bold"/>
                <a:sym typeface="IBM Plex Sans Bold"/>
              </a:rPr>
              <a:t>REQUIRED NOTATIONS ON CLOSING DISCLOSURE: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E29AE9B-2781-4388-815E-5E568F9CB0C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27161" y="2743201"/>
            <a:ext cx="5094636" cy="6858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0553EB2-FB76-4B45-B853-E2A72D14FD4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033829" y="5925231"/>
            <a:ext cx="2158171" cy="932769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85800" y="1639579"/>
            <a:ext cx="3449552" cy="1372456"/>
          </a:xfrm>
          <a:custGeom>
            <a:avLst/>
            <a:gdLst/>
            <a:ahLst/>
            <a:cxnLst/>
            <a:rect l="l" t="t" r="r" b="b"/>
            <a:pathLst>
              <a:path w="3449552" h="1372456">
                <a:moveTo>
                  <a:pt x="0" y="0"/>
                </a:moveTo>
                <a:lnTo>
                  <a:pt x="3449552" y="0"/>
                </a:lnTo>
                <a:lnTo>
                  <a:pt x="3449552" y="1372456"/>
                </a:lnTo>
                <a:lnTo>
                  <a:pt x="0" y="137245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685800" y="381000"/>
            <a:ext cx="9372600" cy="5257800"/>
          </a:xfrm>
          <a:custGeom>
            <a:avLst/>
            <a:gdLst/>
            <a:ahLst/>
            <a:cxnLst/>
            <a:rect l="l" t="t" r="r" b="b"/>
            <a:pathLst>
              <a:path w="3162933" h="1436772">
                <a:moveTo>
                  <a:pt x="0" y="0"/>
                </a:moveTo>
                <a:lnTo>
                  <a:pt x="3162932" y="0"/>
                </a:lnTo>
                <a:lnTo>
                  <a:pt x="3162932" y="1436772"/>
                </a:lnTo>
                <a:lnTo>
                  <a:pt x="0" y="143677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r>
              <a:rPr lang="en-US" sz="3200" b="1" dirty="0"/>
              <a:t>POST-CLOSING</a:t>
            </a:r>
          </a:p>
          <a:p>
            <a:r>
              <a:rPr lang="en-US" b="1" dirty="0"/>
              <a:t> After closing,  it is the lender and attorney’s office’s responsibility  to send NeighborWorks Columbus the following documents: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b="1" dirty="0"/>
              <a:t>Buyers CD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b="1" dirty="0"/>
              <a:t>Seller CD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b="1" dirty="0"/>
              <a:t>FHLB Deed ( if applicable)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b="1" dirty="0"/>
              <a:t>FHLB Note ( if applicable)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b="1" dirty="0"/>
              <a:t>Proof of the counseling payment </a:t>
            </a:r>
          </a:p>
          <a:p>
            <a:endParaRPr lang="en-US" b="1" dirty="0"/>
          </a:p>
          <a:p>
            <a:endParaRPr lang="en-US" b="1" dirty="0"/>
          </a:p>
          <a:p>
            <a:r>
              <a:rPr lang="en-US" b="1" dirty="0"/>
              <a:t>If you fail to do so, NeighborWorks Columbus will not review or submit  any applications until all post documents have been received </a:t>
            </a:r>
          </a:p>
          <a:p>
            <a:endParaRPr lang="en-US" b="1" dirty="0"/>
          </a:p>
          <a:p>
            <a:endParaRPr lang="en-US" b="1" dirty="0"/>
          </a:p>
        </p:txBody>
      </p:sp>
      <p:sp>
        <p:nvSpPr>
          <p:cNvPr id="4" name="Freeform 4"/>
          <p:cNvSpPr/>
          <p:nvPr/>
        </p:nvSpPr>
        <p:spPr>
          <a:xfrm>
            <a:off x="7616208" y="1639579"/>
            <a:ext cx="3375888" cy="1439356"/>
          </a:xfrm>
          <a:custGeom>
            <a:avLst/>
            <a:gdLst/>
            <a:ahLst/>
            <a:cxnLst/>
            <a:rect l="l" t="t" r="r" b="b"/>
            <a:pathLst>
              <a:path w="3375888" h="1439356">
                <a:moveTo>
                  <a:pt x="0" y="0"/>
                </a:moveTo>
                <a:lnTo>
                  <a:pt x="3375888" y="0"/>
                </a:lnTo>
                <a:lnTo>
                  <a:pt x="3375888" y="1439356"/>
                </a:lnTo>
                <a:lnTo>
                  <a:pt x="0" y="143935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717635F-8AE5-4C05-A318-5237B8A8F64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66800" y="4647133"/>
            <a:ext cx="1983334" cy="198333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EF94E66-F38D-4237-94E0-03AD64CBB0A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486400" y="4601442"/>
            <a:ext cx="2766288" cy="207471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8B590BD-3FB3-406D-B42D-0A7CDB91638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058400" y="5925231"/>
            <a:ext cx="2158171" cy="932769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519684" y="251069"/>
            <a:ext cx="4331548" cy="6812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973"/>
              </a:lnSpc>
            </a:pPr>
            <a:r>
              <a:rPr lang="en-US" sz="3200" b="1" dirty="0">
                <a:latin typeface="IBM Plex Sans Bold"/>
                <a:ea typeface="IBM Plex Sans Bold"/>
                <a:cs typeface="IBM Plex Sans Bold"/>
                <a:sym typeface="IBM Plex Sans Bold"/>
              </a:rPr>
              <a:t>TIMING NOTES: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52400" y="1143001"/>
            <a:ext cx="10319286" cy="25883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601980" lvl="1" indent="-342900" algn="l">
              <a:lnSpc>
                <a:spcPts val="3359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Calibri (MS)"/>
                <a:ea typeface="Calibri (MS)"/>
                <a:cs typeface="Calibri (MS)"/>
                <a:sym typeface="Calibri (MS)"/>
              </a:rPr>
              <a:t>Closing date: No sooner than 45 calendar days.</a:t>
            </a:r>
          </a:p>
          <a:p>
            <a:pPr marL="601980" lvl="1" indent="-342900" algn="l">
              <a:lnSpc>
                <a:spcPts val="3359"/>
              </a:lnSpc>
              <a:buFont typeface="Arial" panose="020B0604020202020204" pitchFamily="34" charset="0"/>
              <a:buChar char="•"/>
            </a:pPr>
            <a:endParaRPr lang="en-US" sz="2400" dirty="0">
              <a:latin typeface="Calibri (MS)"/>
              <a:ea typeface="Calibri (MS)"/>
              <a:cs typeface="Calibri (MS)"/>
              <a:sym typeface="Calibri (MS)"/>
            </a:endParaRPr>
          </a:p>
          <a:p>
            <a:pPr marL="601980" lvl="1" indent="-342900" algn="l">
              <a:lnSpc>
                <a:spcPts val="3359"/>
              </a:lnSpc>
              <a:buFont typeface="Arial" panose="020B0604020202020204" pitchFamily="34" charset="0"/>
              <a:buChar char="•"/>
            </a:pPr>
            <a:endParaRPr lang="en-US" sz="2400" dirty="0">
              <a:latin typeface="Calibri (MS)"/>
              <a:ea typeface="Calibri (MS)"/>
              <a:cs typeface="Calibri (MS)"/>
              <a:sym typeface="Calibri (MS)"/>
            </a:endParaRPr>
          </a:p>
          <a:p>
            <a:pPr marL="601980" lvl="1" indent="-342900" algn="l">
              <a:lnSpc>
                <a:spcPts val="3359"/>
              </a:lnSpc>
              <a:buFont typeface="Arial" panose="020B0604020202020204" pitchFamily="34" charset="0"/>
              <a:buChar char="•"/>
            </a:pPr>
            <a:endParaRPr lang="en-US" sz="2400" dirty="0">
              <a:latin typeface="Calibri (MS)"/>
              <a:ea typeface="Calibri (MS)"/>
              <a:cs typeface="Calibri (MS)"/>
              <a:sym typeface="Calibri (MS)"/>
            </a:endParaRPr>
          </a:p>
          <a:p>
            <a:pPr marL="601980" lvl="1" indent="-342900" algn="l">
              <a:lnSpc>
                <a:spcPts val="3359"/>
              </a:lnSpc>
              <a:buFont typeface="Arial" panose="020B0604020202020204" pitchFamily="34" charset="0"/>
              <a:buChar char="•"/>
            </a:pPr>
            <a:endParaRPr lang="en-US" sz="2400" dirty="0">
              <a:latin typeface="Calibri (MS)"/>
              <a:ea typeface="Calibri (MS)"/>
              <a:cs typeface="Calibri (MS)"/>
              <a:sym typeface="Calibri (MS)"/>
            </a:endParaRPr>
          </a:p>
          <a:p>
            <a:pPr marL="601980" lvl="1" indent="-342900" algn="l">
              <a:lnSpc>
                <a:spcPts val="3359"/>
              </a:lnSpc>
              <a:buFont typeface="Arial" panose="020B0604020202020204" pitchFamily="34" charset="0"/>
              <a:buChar char="•"/>
            </a:pPr>
            <a:endParaRPr lang="en-US" sz="2400" dirty="0">
              <a:latin typeface="Calibri (MS)"/>
              <a:ea typeface="Calibri (MS)"/>
              <a:cs typeface="Calibri (MS)"/>
              <a:sym typeface="Calibri (MS)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304801" y="1600200"/>
            <a:ext cx="11277600" cy="35437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601980" lvl="1" indent="-342900" algn="just">
              <a:lnSpc>
                <a:spcPts val="4032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Calibri (MS)"/>
                <a:ea typeface="Calibri (MS)"/>
                <a:cs typeface="Calibri (MS)"/>
                <a:sym typeface="Calibri (MS)"/>
              </a:rPr>
              <a:t> The days count above do not include holidays</a:t>
            </a:r>
          </a:p>
          <a:p>
            <a:pPr marL="601980" lvl="1" indent="-342900" algn="just">
              <a:lnSpc>
                <a:spcPts val="4032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Calibri (MS)"/>
                <a:ea typeface="Calibri (MS)"/>
                <a:cs typeface="Calibri (MS)"/>
                <a:sym typeface="Calibri (MS)"/>
              </a:rPr>
              <a:t>Applications will be reviewed as they are correctly and completely submitted before sending to FHLBank Atlanta</a:t>
            </a:r>
          </a:p>
          <a:p>
            <a:pPr marL="601980" lvl="1" indent="-342900" algn="just">
              <a:lnSpc>
                <a:spcPts val="4032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Calibri (MS)"/>
                <a:ea typeface="Calibri (MS)"/>
                <a:cs typeface="Calibri (MS)"/>
                <a:sym typeface="Calibri (MS)"/>
              </a:rPr>
              <a:t>Failure to submit a complete file WILL DELAY your application beyond the dates above. </a:t>
            </a:r>
          </a:p>
          <a:p>
            <a:pPr marL="518160" lvl="1" indent="-259080" algn="just">
              <a:lnSpc>
                <a:spcPts val="4032"/>
              </a:lnSpc>
              <a:buFont typeface="Arial"/>
              <a:buChar char="•"/>
            </a:pPr>
            <a:r>
              <a:rPr lang="en-US" sz="2400" dirty="0">
                <a:latin typeface="Calibri (MS)"/>
                <a:ea typeface="Calibri (MS)"/>
                <a:cs typeface="Calibri (MS)"/>
                <a:sym typeface="Calibri (MS)"/>
              </a:rPr>
              <a:t>NeighborWorks Columbus will shut down our Smartsheet at 2:00 p.m. Monday –Thursday and will open back up on Monday. </a:t>
            </a:r>
          </a:p>
          <a:p>
            <a:pPr marL="518160" lvl="1" indent="-259080" algn="l">
              <a:lnSpc>
                <a:spcPts val="4032"/>
              </a:lnSpc>
              <a:buFont typeface="Arial"/>
              <a:buChar char="•"/>
            </a:pPr>
            <a:r>
              <a:rPr lang="en-US" sz="2400" dirty="0">
                <a:latin typeface="Calibri (MS)"/>
                <a:ea typeface="Calibri (MS)"/>
                <a:cs typeface="Calibri (MS)"/>
                <a:sym typeface="Calibri (MS)"/>
              </a:rPr>
              <a:t>No applications will be processed on Fridays.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18310B3-03BB-49FC-A1E5-B996E28C6C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3978" y="5451003"/>
            <a:ext cx="1323391" cy="132339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7D64FF3-6F92-4447-9DEA-A2E9D651C4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7000" y="5562483"/>
            <a:ext cx="1629990" cy="122410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815A2748-3AC8-46A4-A378-1229519285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33829" y="5925231"/>
            <a:ext cx="2158171" cy="93276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C86BC9D-6B41-4CFE-9A82-96C26196D6F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9684" y="5149923"/>
            <a:ext cx="1654739" cy="1782027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94392" y="2033257"/>
            <a:ext cx="11203215" cy="27914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62204" lvl="1" indent="-281102" algn="l">
              <a:lnSpc>
                <a:spcPts val="3119"/>
              </a:lnSpc>
              <a:buFont typeface="Arial"/>
              <a:buChar char="•"/>
            </a:pPr>
            <a:r>
              <a:rPr lang="en-US" sz="2604" dirty="0">
                <a:latin typeface="Calibri (MS)"/>
                <a:ea typeface="Calibri (MS)"/>
                <a:cs typeface="Calibri (MS)"/>
                <a:sym typeface="Calibri (MS)"/>
              </a:rPr>
              <a:t>Regarding application discrepancies: After the 2</a:t>
            </a:r>
            <a:r>
              <a:rPr lang="en-US" sz="2604" baseline="30000" dirty="0">
                <a:latin typeface="Calibri (MS)"/>
                <a:ea typeface="Calibri (MS)"/>
                <a:cs typeface="Calibri (MS)"/>
                <a:sym typeface="Calibri (MS)"/>
              </a:rPr>
              <a:t>nd</a:t>
            </a:r>
            <a:r>
              <a:rPr lang="en-US" sz="2604" dirty="0">
                <a:latin typeface="Calibri (MS)"/>
                <a:ea typeface="Calibri (MS)"/>
                <a:cs typeface="Calibri (MS)"/>
                <a:sym typeface="Calibri (MS)"/>
              </a:rPr>
              <a:t> material discrepancy, lenders will be required to complete additional training to continue submitting applications.</a:t>
            </a:r>
          </a:p>
          <a:p>
            <a:pPr algn="l" rtl="1">
              <a:lnSpc>
                <a:spcPts val="3119"/>
              </a:lnSpc>
            </a:pPr>
            <a:endParaRPr lang="en-US" sz="2604" dirty="0">
              <a:latin typeface="Calibri (MS)"/>
              <a:ea typeface="Calibri (MS)"/>
              <a:cs typeface="Calibri (MS)"/>
              <a:sym typeface="Calibri (MS)"/>
            </a:endParaRPr>
          </a:p>
          <a:p>
            <a:pPr marL="562204" lvl="1" indent="-281102" algn="l">
              <a:lnSpc>
                <a:spcPts val="3119"/>
              </a:lnSpc>
              <a:buFont typeface="Arial"/>
              <a:buChar char="•"/>
            </a:pPr>
            <a:r>
              <a:rPr lang="en-US" sz="2604" dirty="0">
                <a:latin typeface="Calibri (MS)"/>
                <a:ea typeface="Calibri (MS)"/>
                <a:cs typeface="Calibri (MS)"/>
                <a:sym typeface="Calibri (MS)"/>
              </a:rPr>
              <a:t>Any discrepancies after additional training has occurred will result in the lender becoming ineligible to submit additional applications for the remainder of the funding period.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2C51042-98FB-4B28-9BE3-FBCE4FAE619E}"/>
              </a:ext>
            </a:extLst>
          </p:cNvPr>
          <p:cNvSpPr/>
          <p:nvPr/>
        </p:nvSpPr>
        <p:spPr>
          <a:xfrm>
            <a:off x="1447800" y="381000"/>
            <a:ext cx="9753600" cy="6547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4488"/>
              </a:lnSpc>
            </a:pPr>
            <a:r>
              <a:rPr lang="en-US" sz="3200" b="1" dirty="0">
                <a:latin typeface="Garamond Bold"/>
                <a:ea typeface="Garamond Bold"/>
                <a:cs typeface="Garamond Bold"/>
                <a:sym typeface="Garamond Bold"/>
              </a:rPr>
              <a:t>TWO-STRIKE RULE WILL BE ENFORCED IN 2026</a:t>
            </a:r>
            <a:endParaRPr lang="en-US" sz="3200" b="1" dirty="0">
              <a:latin typeface="IBM Plex Sans Bold"/>
              <a:ea typeface="IBM Plex Sans Bold"/>
              <a:cs typeface="IBM Plex Sans Bold"/>
              <a:sym typeface="IBM Plex Sans Bold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3D43FC8-D25C-455D-981B-47CCD755A7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0" y="1035707"/>
            <a:ext cx="911843" cy="91184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6C091A5-8731-4DA6-A413-E1291B484A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33829" y="5925231"/>
            <a:ext cx="2158171" cy="932769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3173068-2210-46D4-8975-A5915BC48A44}"/>
              </a:ext>
            </a:extLst>
          </p:cNvPr>
          <p:cNvSpPr txBox="1"/>
          <p:nvPr/>
        </p:nvSpPr>
        <p:spPr>
          <a:xfrm>
            <a:off x="1066800" y="1219200"/>
            <a:ext cx="8458200" cy="506292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sz="1100" dirty="0">
              <a:latin typeface="Calibri (MS)" panose="020B0604020202020204" charset="0"/>
              <a:cs typeface="Calibri (MS)" panose="020B060402020202020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latin typeface="Calibri (MS)" panose="020B0604020202020204" charset="0"/>
                <a:cs typeface="Calibri (MS)" panose="020B0604020202020204" charset="0"/>
              </a:rPr>
              <a:t>Incomplete Packages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latin typeface="Calibri (MS)" panose="020B0604020202020204" charset="0"/>
                <a:cs typeface="Calibri (MS)" panose="020B0604020202020204" charset="0"/>
              </a:rPr>
              <a:t>The number of dependents and/or non-occupant co-borrower information does not match the 1003 and intake certification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latin typeface="Calibri (MS)" panose="020B0604020202020204" charset="0"/>
                <a:cs typeface="Calibri (MS)" panose="020B0604020202020204" charset="0"/>
              </a:rPr>
              <a:t>All sources of income are not included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latin typeface="Calibri (MS)" panose="020B0604020202020204" charset="0"/>
                <a:cs typeface="Calibri (MS)" panose="020B0604020202020204" charset="0"/>
              </a:rPr>
              <a:t>Overtime is not calculated correctly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latin typeface="Calibri (MS)" panose="020B0604020202020204" charset="0"/>
                <a:cs typeface="Calibri (MS)" panose="020B0604020202020204" charset="0"/>
              </a:rPr>
              <a:t>Child support is not included on the 1003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latin typeface="Calibri (MS)" panose="020B0604020202020204" charset="0"/>
                <a:cs typeface="Calibri (MS)" panose="020B0604020202020204" charset="0"/>
              </a:rPr>
              <a:t>Proof of child support is not included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latin typeface="Calibri (MS)" panose="020B0604020202020204" charset="0"/>
                <a:cs typeface="Calibri (MS)" panose="020B0604020202020204" charset="0"/>
              </a:rPr>
              <a:t>You must disclose any monetary gifts received by the borrower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latin typeface="Calibri (MS)" panose="020B0604020202020204" charset="0"/>
                <a:cs typeface="Calibri (MS)" panose="020B0604020202020204" charset="0"/>
              </a:rPr>
              <a:t>VOE -More than 30 days old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dirty="0">
              <a:latin typeface="Calibri (MS)" panose="020B0604020202020204" charset="0"/>
              <a:cs typeface="Calibri (MS)" panose="020B060402020202020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latin typeface="Calibri (MS)" panose="020B0604020202020204" charset="0"/>
                <a:cs typeface="Calibri (MS)" panose="020B0604020202020204" charset="0"/>
              </a:rPr>
              <a:t>New Construction – Requires an appraisal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latin typeface="Calibri (MS)" panose="020B0604020202020204" charset="0"/>
                <a:cs typeface="Calibri (MS)" panose="020B0604020202020204" charset="0"/>
              </a:rPr>
              <a:t>The origination fee is higher on the Final CD than on the approved Preliminary CD/ The origination fee shall not exceed 3%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latin typeface="Calibri (MS)" panose="020B0604020202020204" charset="0"/>
                <a:cs typeface="Calibri (MS)" panose="020B0604020202020204" charset="0"/>
              </a:rPr>
              <a:t>The Closing date must be at least 7 days from receipt of the Preliminary CD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latin typeface="Calibri (MS)" panose="020B0604020202020204" charset="0"/>
                <a:cs typeface="Calibri (MS)" panose="020B0604020202020204" charset="0"/>
              </a:rPr>
              <a:t>Closing and Disbursement Dates must match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latin typeface="Calibri (MS)" panose="020B0604020202020204" charset="0"/>
                <a:cs typeface="Calibri (MS)" panose="020B0604020202020204" charset="0"/>
              </a:rPr>
              <a:t>Property, Borrower, Seller and Loan information must be complete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latin typeface="Calibri (MS)" panose="020B0604020202020204" charset="0"/>
                <a:cs typeface="Calibri (MS)" panose="020B0604020202020204" charset="0"/>
              </a:rPr>
              <a:t>You cannot charge a fee for the FHLB DPA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latin typeface="Calibri (MS)" panose="020B0604020202020204" charset="0"/>
                <a:cs typeface="Calibri (MS)" panose="020B0604020202020204" charset="0"/>
              </a:rPr>
              <a:t>The CD must have the correct title for HBE Counseling and FHLB Atlanta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latin typeface="Calibri (MS)" panose="020B0604020202020204" charset="0"/>
                <a:cs typeface="Calibri (MS)" panose="020B0604020202020204" charset="0"/>
              </a:rPr>
              <a:t>The borrower cannot receive more than $250 cash back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latin typeface="Calibri (MS)" panose="020B0604020202020204" charset="0"/>
                <a:cs typeface="Calibri (MS)" panose="020B0604020202020204" charset="0"/>
              </a:rPr>
              <a:t>The borrower must contribute at least $1000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latin typeface="Calibri (MS)" panose="020B0604020202020204" charset="0"/>
                <a:cs typeface="Calibri (MS)" panose="020B0604020202020204" charset="0"/>
              </a:rPr>
              <a:t>If there are gift funds, they must be on both the preliminary CD and the final CD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latin typeface="Calibri (MS)" panose="020B0604020202020204" charset="0"/>
                <a:cs typeface="Calibri (MS)" panose="020B0604020202020204" charset="0"/>
              </a:rPr>
              <a:t>All gift funds must be used –it cannot be given as cashback.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latin typeface="Calibri (MS)" panose="020B0604020202020204" charset="0"/>
                <a:cs typeface="Calibri (MS)" panose="020B0604020202020204" charset="0"/>
              </a:rPr>
              <a:t>You must complete all sections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latin typeface="Calibri (MS)" panose="020B0604020202020204" charset="0"/>
                <a:cs typeface="Calibri (MS)" panose="020B0604020202020204" charset="0"/>
              </a:rPr>
              <a:t>Cash to close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latin typeface="Calibri (MS)" panose="020B0604020202020204" charset="0"/>
                <a:cs typeface="Calibri (MS)" panose="020B0604020202020204" charset="0"/>
              </a:rPr>
              <a:t>Additional information about this loan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latin typeface="Calibri (MS)" panose="020B0604020202020204" charset="0"/>
                <a:cs typeface="Calibri (MS)" panose="020B0604020202020204" charset="0"/>
              </a:rPr>
              <a:t>Contact information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latin typeface="Calibri (MS)" panose="020B0604020202020204" charset="0"/>
                <a:cs typeface="Calibri (MS)" panose="020B0604020202020204" charset="0"/>
              </a:rPr>
              <a:t>Loan Calculations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latin typeface="Calibri (MS)" panose="020B0604020202020204" charset="0"/>
                <a:cs typeface="Calibri (MS)" panose="020B0604020202020204" charset="0"/>
              </a:rPr>
              <a:t>Contact Information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FD7D29B-2BA9-440D-8A97-726ADB592F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33829" y="5925231"/>
            <a:ext cx="2158171" cy="93276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37FFF54-8609-41D7-9DD8-E6752FD9F173}"/>
              </a:ext>
            </a:extLst>
          </p:cNvPr>
          <p:cNvSpPr/>
          <p:nvPr/>
        </p:nvSpPr>
        <p:spPr>
          <a:xfrm>
            <a:off x="1447800" y="333174"/>
            <a:ext cx="9753600" cy="6378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4488"/>
              </a:lnSpc>
            </a:pPr>
            <a:r>
              <a:rPr lang="en-US" sz="3200" b="1" dirty="0">
                <a:latin typeface="Garamond Bold"/>
                <a:ea typeface="IBM Plex Sans Bold"/>
                <a:cs typeface="IBM Plex Sans Bold"/>
                <a:sym typeface="Garamond Bold"/>
              </a:rPr>
              <a:t>COMMON ISSUES </a:t>
            </a:r>
            <a:endParaRPr lang="en-US" sz="3200" b="1" dirty="0">
              <a:latin typeface="IBM Plex Sans Bold"/>
              <a:ea typeface="IBM Plex Sans Bold"/>
              <a:cs typeface="IBM Plex Sans Bold"/>
              <a:sym typeface="IBM Plex Sans Bold"/>
            </a:endParaRPr>
          </a:p>
        </p:txBody>
      </p:sp>
    </p:spTree>
    <p:extLst>
      <p:ext uri="{BB962C8B-B14F-4D97-AF65-F5344CB8AC3E}">
        <p14:creationId xmlns:p14="http://schemas.microsoft.com/office/powerpoint/2010/main" val="198721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" name="Rectangle 1">
            <a:extLst>
              <a:ext uri="{FF2B5EF4-FFF2-40B4-BE49-F238E27FC236}">
                <a16:creationId xmlns:a16="http://schemas.microsoft.com/office/drawing/2014/main" id="{75B1D236-969A-40A6-A3FF-7F5BB92A89E3}"/>
              </a:ext>
            </a:extLst>
          </p:cNvPr>
          <p:cNvSpPr/>
          <p:nvPr/>
        </p:nvSpPr>
        <p:spPr>
          <a:xfrm>
            <a:off x="1066800" y="1371600"/>
            <a:ext cx="8610600" cy="4216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endParaRPr lang="en-US" sz="1200" dirty="0"/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200" dirty="0"/>
              <a:t>All sources of DPA are not included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200" dirty="0"/>
              <a:t>Intake Certification- If there is a non-occupant co-borrower monthly contribution cannot be blank. If zero is the contribution put zero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200" dirty="0"/>
              <a:t>All final conditions should be submitted in one complete package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200" dirty="0"/>
              <a:t>The closing attorney checklist must be followed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200" dirty="0"/>
              <a:t>Please check that wiring instructions are accurate before sharing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200" dirty="0"/>
              <a:t>We must be notified when a closing date changes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200" dirty="0"/>
              <a:t>We must be notified when the loan amount for the 1st mortgage changes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200" dirty="0"/>
              <a:t>The Loan must be cleared to close before final conditions are sent to us.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200" b="1" dirty="0"/>
              <a:t>Do not go to the closing table if you have not received clearance from NWC Staff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200" dirty="0"/>
              <a:t>Post Closing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200" dirty="0"/>
              <a:t>Post Closing emailed, and FedEx documents must be submitted in a timely fashion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200" dirty="0"/>
              <a:t>Retention documents must be executed on the closing date – all dates must be the same.</a:t>
            </a:r>
          </a:p>
          <a:p>
            <a:endParaRPr lang="en-US" sz="1200" dirty="0"/>
          </a:p>
          <a:p>
            <a:endParaRPr lang="en-US" sz="1100" dirty="0"/>
          </a:p>
          <a:p>
            <a:endParaRPr lang="en-US" sz="11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999D5C8-1FD9-422E-8608-B6574169B5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33829" y="5925231"/>
            <a:ext cx="2158171" cy="93276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354F329-2DF8-4AAD-9C08-1B9B5DAFEFD1}"/>
              </a:ext>
            </a:extLst>
          </p:cNvPr>
          <p:cNvSpPr/>
          <p:nvPr/>
        </p:nvSpPr>
        <p:spPr>
          <a:xfrm>
            <a:off x="1359314" y="457200"/>
            <a:ext cx="9753600" cy="6378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4488"/>
              </a:lnSpc>
            </a:pPr>
            <a:r>
              <a:rPr lang="en-US" sz="3200" b="1" dirty="0">
                <a:latin typeface="Garamond Bold"/>
                <a:ea typeface="IBM Plex Sans Bold"/>
                <a:cs typeface="IBM Plex Sans Bold"/>
                <a:sym typeface="Garamond Bold"/>
              </a:rPr>
              <a:t>COMMON ISSUES CONTINUED</a:t>
            </a:r>
            <a:endParaRPr lang="en-US" sz="3200" b="1" dirty="0">
              <a:latin typeface="IBM Plex Sans Bold"/>
              <a:ea typeface="IBM Plex Sans Bold"/>
              <a:cs typeface="IBM Plex Sans Bold"/>
              <a:sym typeface="IBM Plex Sans Bold"/>
            </a:endParaRPr>
          </a:p>
        </p:txBody>
      </p:sp>
    </p:spTree>
    <p:extLst>
      <p:ext uri="{BB962C8B-B14F-4D97-AF65-F5344CB8AC3E}">
        <p14:creationId xmlns:p14="http://schemas.microsoft.com/office/powerpoint/2010/main" val="6193357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2426842" y="336232"/>
            <a:ext cx="8545958" cy="59811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200" b="1" dirty="0">
                <a:latin typeface="IBM Plex Sans Bold"/>
                <a:ea typeface="IBM Plex Sans Bold"/>
                <a:cs typeface="IBM Plex Sans Bold"/>
                <a:sym typeface="IBM Plex Sans Bold"/>
              </a:rPr>
              <a:t>FREQUENTLY ASKED QUESTIONS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4CB24A3-C030-4C34-82DA-8A25A37A9EC8}"/>
              </a:ext>
            </a:extLst>
          </p:cNvPr>
          <p:cNvSpPr txBox="1"/>
          <p:nvPr/>
        </p:nvSpPr>
        <p:spPr>
          <a:xfrm>
            <a:off x="1371600" y="1600020"/>
            <a:ext cx="92964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What is the best way to contact NeighborWorks Columbus staff?</a:t>
            </a:r>
          </a:p>
          <a:p>
            <a:r>
              <a:rPr lang="en-US" dirty="0"/>
              <a:t>Emailing us will get you the fastest response. </a:t>
            </a:r>
          </a:p>
          <a:p>
            <a:endParaRPr lang="en-US" dirty="0"/>
          </a:p>
          <a:p>
            <a:r>
              <a:rPr lang="en-US" dirty="0"/>
              <a:t>Are funds still available? Always check by going to our website:  </a:t>
            </a:r>
            <a:r>
              <a:rPr lang="en-US" dirty="0">
                <a:hlinkClick r:id="rId3"/>
              </a:rPr>
              <a:t>https://nwcolumbus.org/down-payment-assistance</a:t>
            </a:r>
            <a:r>
              <a:rPr lang="en-US" dirty="0"/>
              <a:t>/</a:t>
            </a:r>
          </a:p>
          <a:p>
            <a:r>
              <a:rPr lang="en-US" dirty="0"/>
              <a:t>Can FHLB take 3</a:t>
            </a:r>
            <a:r>
              <a:rPr lang="en-US" baseline="30000" dirty="0"/>
              <a:t>rd</a:t>
            </a:r>
            <a:r>
              <a:rPr lang="en-US" dirty="0"/>
              <a:t> position behind other DPAs? Yes</a:t>
            </a:r>
          </a:p>
          <a:p>
            <a:r>
              <a:rPr lang="en-US" dirty="0"/>
              <a:t>Are there maximum Debt-to-Income requirements? No</a:t>
            </a:r>
          </a:p>
          <a:p>
            <a:r>
              <a:rPr lang="en-US" dirty="0"/>
              <a:t>Does FHLB require additional fees? NO </a:t>
            </a:r>
          </a:p>
          <a:p>
            <a:r>
              <a:rPr lang="en-US" dirty="0"/>
              <a:t>Can a lender/processor call FHLB? NO</a:t>
            </a:r>
          </a:p>
          <a:p>
            <a:r>
              <a:rPr lang="en-US" dirty="0"/>
              <a:t>Can the origination fee exceed 3%? NO</a:t>
            </a:r>
          </a:p>
          <a:p>
            <a:r>
              <a:rPr lang="en-US" dirty="0"/>
              <a:t> 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520E316-E526-48A4-9A18-53DDC0D934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33829" y="5925231"/>
            <a:ext cx="2158171" cy="932769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42900" y="1312143"/>
            <a:ext cx="11506200" cy="47073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38"/>
              </a:lnSpc>
            </a:pPr>
            <a:r>
              <a:rPr lang="en-US" sz="3063" b="1" dirty="0">
                <a:ea typeface="Garamond Bold"/>
                <a:cs typeface="Garamond Bold"/>
                <a:sym typeface="Garamond Bold"/>
              </a:rPr>
              <a:t>If a borrower is buying with a non-occupying borrower, </a:t>
            </a:r>
          </a:p>
          <a:p>
            <a:pPr algn="ctr">
              <a:lnSpc>
                <a:spcPts val="3338"/>
              </a:lnSpc>
            </a:pPr>
            <a:r>
              <a:rPr lang="en-US" sz="3063" b="1" dirty="0">
                <a:ea typeface="Garamond Bold"/>
                <a:cs typeface="Garamond Bold"/>
                <a:sym typeface="Garamond Bold"/>
              </a:rPr>
              <a:t>can they still qualify for the DPA? </a:t>
            </a:r>
          </a:p>
          <a:p>
            <a:pPr algn="ctr">
              <a:lnSpc>
                <a:spcPts val="2358"/>
              </a:lnSpc>
            </a:pPr>
            <a:endParaRPr lang="en-US" sz="3063" b="1" dirty="0">
              <a:ea typeface="Garamond Bold"/>
              <a:cs typeface="Garamond Bold"/>
              <a:sym typeface="Garamond Bold"/>
            </a:endParaRPr>
          </a:p>
          <a:p>
            <a:pPr algn="ctr">
              <a:lnSpc>
                <a:spcPts val="2358"/>
              </a:lnSpc>
            </a:pPr>
            <a:r>
              <a:rPr lang="en-US" sz="2163" dirty="0">
                <a:ea typeface="Garamond"/>
                <a:cs typeface="Garamond"/>
                <a:sym typeface="Garamond"/>
              </a:rPr>
              <a:t>Yes, but that individual must disclose any funds they will be contributing to the monthly home payments on the Non-Occupant Certification in the Homebuyer Intake Certification Form. If they are contributing to the down payment or any other income to the borrower, that needs to be disclosed as well.</a:t>
            </a:r>
          </a:p>
          <a:p>
            <a:pPr algn="ctr">
              <a:lnSpc>
                <a:spcPts val="2358"/>
              </a:lnSpc>
            </a:pPr>
            <a:endParaRPr lang="en-US" sz="2163" dirty="0">
              <a:ea typeface="Garamond"/>
              <a:cs typeface="Garamond"/>
              <a:sym typeface="Garamond"/>
            </a:endParaRPr>
          </a:p>
          <a:p>
            <a:pPr algn="ctr">
              <a:lnSpc>
                <a:spcPts val="3665"/>
              </a:lnSpc>
            </a:pPr>
            <a:r>
              <a:rPr lang="en-US" sz="3363" b="1" dirty="0">
                <a:ea typeface="Garamond Bold"/>
                <a:cs typeface="Garamond Bold"/>
                <a:sym typeface="Garamond Bold"/>
              </a:rPr>
              <a:t>Is there a maximum sales price?</a:t>
            </a:r>
          </a:p>
          <a:p>
            <a:pPr algn="ctr">
              <a:lnSpc>
                <a:spcPts val="2358"/>
              </a:lnSpc>
            </a:pPr>
            <a:r>
              <a:rPr lang="en-US" sz="2163" dirty="0">
                <a:ea typeface="Garamond"/>
                <a:cs typeface="Garamond"/>
                <a:sym typeface="Garamond"/>
              </a:rPr>
              <a:t> No. However, the household income limit will naturally limit the cost of the home that the buyer can afford. We encourage following the 30% Rule, in that housing costs should be no more than 30% of household income.</a:t>
            </a:r>
          </a:p>
          <a:p>
            <a:pPr algn="ctr">
              <a:lnSpc>
                <a:spcPts val="2358"/>
              </a:lnSpc>
            </a:pPr>
            <a:endParaRPr lang="en-US" sz="2163" dirty="0">
              <a:solidFill>
                <a:srgbClr val="FFFFFF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algn="ctr">
              <a:lnSpc>
                <a:spcPts val="2358"/>
              </a:lnSpc>
            </a:pPr>
            <a:endParaRPr lang="en-US" sz="2163" dirty="0">
              <a:solidFill>
                <a:srgbClr val="FFFFFF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6A86C66-1E07-4A55-BEF8-3858609982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44846" y="5925231"/>
            <a:ext cx="2158171" cy="932769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143000" y="1973719"/>
            <a:ext cx="9008127" cy="10900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404"/>
              </a:lnSpc>
              <a:spcBef>
                <a:spcPct val="0"/>
              </a:spcBef>
            </a:pPr>
            <a:endParaRPr dirty="0"/>
          </a:p>
          <a:p>
            <a:pPr algn="ctr">
              <a:lnSpc>
                <a:spcPts val="3248"/>
              </a:lnSpc>
              <a:spcBef>
                <a:spcPct val="0"/>
              </a:spcBef>
            </a:pPr>
            <a:r>
              <a:rPr lang="en-US" sz="2953" b="1" dirty="0">
                <a:ea typeface="Garamond Bold"/>
                <a:cs typeface="Garamond Bold"/>
                <a:sym typeface="Garamond Bold"/>
              </a:rPr>
              <a:t>Is there a minimum credit score? </a:t>
            </a:r>
          </a:p>
          <a:p>
            <a:pPr algn="ctr">
              <a:lnSpc>
                <a:spcPts val="2918"/>
              </a:lnSpc>
              <a:spcBef>
                <a:spcPct val="0"/>
              </a:spcBef>
            </a:pPr>
            <a:r>
              <a:rPr lang="en-US" sz="2653" dirty="0">
                <a:latin typeface="+mj-lt"/>
                <a:ea typeface="Garamond"/>
                <a:cs typeface="Garamond"/>
                <a:sym typeface="Garamond"/>
              </a:rPr>
              <a:t>Credit scores and ratios are set by the participating lenders</a:t>
            </a:r>
            <a:r>
              <a:rPr lang="en-US" sz="2653" dirty="0">
                <a:solidFill>
                  <a:srgbClr val="FFFFFF"/>
                </a:solidFill>
                <a:latin typeface="+mj-lt"/>
                <a:ea typeface="Garamond"/>
                <a:cs typeface="Garamond"/>
                <a:sym typeface="Garamond"/>
              </a:rPr>
              <a:t>.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47246" y="2908783"/>
            <a:ext cx="9264551" cy="15388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50"/>
              </a:lnSpc>
              <a:spcBef>
                <a:spcPct val="0"/>
              </a:spcBef>
            </a:pPr>
            <a:r>
              <a:rPr lang="en-US" sz="2409" b="1" dirty="0">
                <a:ea typeface="Garamond Bold"/>
                <a:cs typeface="Garamond Bold"/>
                <a:sym typeface="Garamond Bold"/>
              </a:rPr>
              <a:t> </a:t>
            </a:r>
          </a:p>
          <a:p>
            <a:pPr algn="ctr">
              <a:lnSpc>
                <a:spcPts val="2650"/>
              </a:lnSpc>
              <a:spcBef>
                <a:spcPct val="0"/>
              </a:spcBef>
            </a:pPr>
            <a:r>
              <a:rPr lang="en-US" sz="2409" b="1" dirty="0">
                <a:ea typeface="Garamond Bold"/>
                <a:cs typeface="Garamond Bold"/>
                <a:sym typeface="Garamond Bold"/>
              </a:rPr>
              <a:t>All borrowers must complete the required course, Money Management or Credit.org, per the conditional commitment letter. </a:t>
            </a:r>
          </a:p>
          <a:p>
            <a:pPr algn="ctr">
              <a:lnSpc>
                <a:spcPts val="1204"/>
              </a:lnSpc>
            </a:pPr>
            <a:endParaRPr lang="en-US" sz="2409" b="1" dirty="0">
              <a:ea typeface="Garamond Bold"/>
              <a:cs typeface="Garamond Bold"/>
              <a:sym typeface="Garamond Bold"/>
            </a:endParaRPr>
          </a:p>
          <a:p>
            <a:pPr algn="ctr">
              <a:lnSpc>
                <a:spcPts val="2650"/>
              </a:lnSpc>
              <a:spcBef>
                <a:spcPct val="0"/>
              </a:spcBef>
            </a:pPr>
            <a:r>
              <a:rPr lang="en-US" sz="2409" dirty="0">
                <a:ea typeface="Garamond"/>
                <a:cs typeface="Garamond"/>
                <a:sym typeface="Garamond"/>
              </a:rPr>
              <a:t>Yes, after they receive a commitment letter. 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5295" y="3678225"/>
            <a:ext cx="10728454" cy="3793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79"/>
              </a:lnSpc>
              <a:spcBef>
                <a:spcPct val="0"/>
              </a:spcBef>
            </a:pPr>
            <a:r>
              <a:rPr lang="en-US" sz="2399" dirty="0">
                <a:solidFill>
                  <a:srgbClr val="FFFFFF"/>
                </a:solidFill>
                <a:ea typeface="Garamond"/>
                <a:cs typeface="Garamond"/>
                <a:sym typeface="Garamond"/>
              </a:rPr>
              <a:t>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9D182C2-07A9-4ECB-A848-4D3BF87057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33829" y="5925231"/>
            <a:ext cx="2158171" cy="932769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" name="Rectangle 1">
            <a:extLst>
              <a:ext uri="{FF2B5EF4-FFF2-40B4-BE49-F238E27FC236}">
                <a16:creationId xmlns:a16="http://schemas.microsoft.com/office/drawing/2014/main" id="{03B036DB-8F4E-422C-883B-9BE000E217D8}"/>
              </a:ext>
            </a:extLst>
          </p:cNvPr>
          <p:cNvSpPr/>
          <p:nvPr/>
        </p:nvSpPr>
        <p:spPr>
          <a:xfrm>
            <a:off x="495300" y="274290"/>
            <a:ext cx="11620500" cy="63094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/>
              <a:t>REMINDER:</a:t>
            </a:r>
          </a:p>
          <a:p>
            <a:r>
              <a:rPr lang="en-US" sz="2000" dirty="0"/>
              <a:t>Please send all inquiries to </a:t>
            </a:r>
            <a:r>
              <a:rPr lang="en-US" sz="2000" dirty="0">
                <a:hlinkClick r:id="rId3"/>
              </a:rPr>
              <a:t>nmilner@nwcolumbus.org</a:t>
            </a:r>
            <a:r>
              <a:rPr lang="en-US" sz="2000" dirty="0"/>
              <a:t>  </a:t>
            </a:r>
          </a:p>
          <a:p>
            <a:endParaRPr lang="en-US" sz="1100" dirty="0"/>
          </a:p>
          <a:p>
            <a:r>
              <a:rPr lang="en-US" dirty="0"/>
              <a:t>PLEASE REVIEW THE PROGRAM GUIDELINES FOR A COMPLETE LIST OF REQUIREMENTS, including but not limited to: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Thirty(30) days of current and consecutive paystubs or a complete VOE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Verification of Employment Form is the preferred form for income verification from FHLB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Current Bank Statements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Zero Income Certification (as applicable) – anyone 18 years + with no income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blipFill>
                <a:blip r:embed="rId4"/>
                <a:stretch>
                  <a:fillRect t="-14951" b="-14951"/>
                </a:stretch>
              </a:blip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SSI, Disability, child support, and other income documentation as applicable</a:t>
            </a:r>
          </a:p>
          <a:p>
            <a:endParaRPr lang="en-US" dirty="0"/>
          </a:p>
          <a:p>
            <a:r>
              <a:rPr lang="en-US" dirty="0"/>
              <a:t>                                                                                  PLEASE NOTE:</a:t>
            </a:r>
            <a:endParaRPr lang="en-US" sz="2400" dirty="0"/>
          </a:p>
          <a:p>
            <a:r>
              <a:rPr lang="en-US" sz="2400" dirty="0"/>
              <a:t>Annual income is based on </a:t>
            </a:r>
            <a:r>
              <a:rPr lang="en-US" sz="2400" b="1" dirty="0"/>
              <a:t>gross earnings</a:t>
            </a:r>
            <a:r>
              <a:rPr lang="en-US" sz="2400" dirty="0"/>
              <a:t>. </a:t>
            </a:r>
            <a:r>
              <a:rPr lang="en-US" sz="2400" b="1" dirty="0"/>
              <a:t>Income documentation must include any bonuses and overtime, even if just a one-time</a:t>
            </a:r>
          </a:p>
          <a:p>
            <a:endParaRPr lang="en-US" sz="2400" dirty="0"/>
          </a:p>
          <a:p>
            <a:r>
              <a:rPr lang="en-US" sz="2400" dirty="0"/>
              <a:t>Income documentation </a:t>
            </a:r>
            <a:r>
              <a:rPr lang="en-US" sz="2400" b="1" dirty="0"/>
              <a:t>must be dated within 30 days of intake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2BB39D4-0CA1-4E77-8FEA-BF84872C833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24593" y="5925231"/>
            <a:ext cx="2158171" cy="932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06157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795067-99FA-4C52-880B-1C6AC069E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RESOURCES: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F1D74F-5298-47AE-9361-EC1D7C0808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1647" y="1828800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NeighborWorks Columbus FHLB DPA </a:t>
            </a:r>
          </a:p>
          <a:p>
            <a:pPr marL="0" indent="0">
              <a:buNone/>
            </a:pPr>
            <a:r>
              <a:rPr lang="en-US" dirty="0">
                <a:hlinkClick r:id="rId3"/>
              </a:rPr>
              <a:t>https://nwcolumbus.org/down-payment-assistance/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FHLBank Atlanta- Income Limits Calculator </a:t>
            </a:r>
            <a:r>
              <a:rPr lang="en-US" dirty="0">
                <a:hlinkClick r:id="rId4"/>
              </a:rPr>
              <a:t>https://cis.fhlbatl.com/regsponsor/#/incomecalculation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NeighborWorks Columbus FHLB Application </a:t>
            </a:r>
            <a:r>
              <a:rPr lang="en-US" dirty="0">
                <a:hlinkClick r:id="rId5"/>
              </a:rPr>
              <a:t>https://app.smartsheet.com/b/form/2a4d233b84654829915b8bcc45f31d0f</a:t>
            </a:r>
            <a:r>
              <a:rPr lang="en-US" dirty="0"/>
              <a:t>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6B4ADD7-7943-425A-BB78-B1D891DA5D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33829" y="5925231"/>
            <a:ext cx="2158171" cy="932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6696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32EAA5FA-7821-4169-8051-AEAF196FEBBC}"/>
              </a:ext>
            </a:extLst>
          </p:cNvPr>
          <p:cNvSpPr txBox="1"/>
          <p:nvPr/>
        </p:nvSpPr>
        <p:spPr>
          <a:xfrm>
            <a:off x="228601" y="1524000"/>
            <a:ext cx="11506199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 </a:t>
            </a:r>
          </a:p>
          <a:p>
            <a:pPr algn="ctr"/>
            <a:r>
              <a:rPr lang="en-US" sz="1600" dirty="0"/>
              <a:t>Lisa Joseph- </a:t>
            </a:r>
            <a:r>
              <a:rPr lang="en-US" sz="1600" dirty="0">
                <a:hlinkClick r:id="rId3"/>
              </a:rPr>
              <a:t>ljoseph@nwcolumbus.org </a:t>
            </a:r>
            <a:r>
              <a:rPr lang="en-US" sz="1600" dirty="0"/>
              <a:t>706-221-8361 - Director of Lending / FHLB Program Manager </a:t>
            </a:r>
          </a:p>
          <a:p>
            <a:pPr algn="ctr"/>
            <a:r>
              <a:rPr lang="en-US" sz="1600" dirty="0"/>
              <a:t>Shadonna Woodcock – </a:t>
            </a:r>
            <a:r>
              <a:rPr lang="en-US" sz="1600" dirty="0">
                <a:hlinkClick r:id="rId4"/>
              </a:rPr>
              <a:t>shadonna@nwcolumbus.org</a:t>
            </a:r>
            <a:r>
              <a:rPr lang="en-US" sz="1600" dirty="0"/>
              <a:t> 706-221-8575- Mortgage Loan Processor / FHLB Approver </a:t>
            </a:r>
          </a:p>
          <a:p>
            <a:pPr algn="ctr"/>
            <a:r>
              <a:rPr lang="en-US" sz="1600" dirty="0"/>
              <a:t>Nonie Milner  - </a:t>
            </a:r>
            <a:r>
              <a:rPr lang="en-US" sz="1600" dirty="0">
                <a:hlinkClick r:id="rId5"/>
              </a:rPr>
              <a:t>nmilner@nwcolumbus.org</a:t>
            </a:r>
            <a:r>
              <a:rPr lang="en-US" sz="1600" dirty="0"/>
              <a:t> 706-221-8279- Mortgage Loan Originator / FHLB Submitter </a:t>
            </a:r>
          </a:p>
          <a:p>
            <a:pPr algn="ctr"/>
            <a:endParaRPr lang="en-US" sz="3200" dirty="0"/>
          </a:p>
          <a:p>
            <a:pPr algn="ctr"/>
            <a:r>
              <a:rPr lang="en-US" sz="3200" dirty="0"/>
              <a:t>Office hours: Monday-Thursday 8:30 am- 4:30 pm </a:t>
            </a:r>
          </a:p>
          <a:p>
            <a:pPr algn="ctr"/>
            <a:endParaRPr lang="en-US" sz="3200" dirty="0"/>
          </a:p>
          <a:p>
            <a:pPr algn="ctr"/>
            <a:r>
              <a:rPr lang="en-US" sz="3200" b="1" u="sng" dirty="0"/>
              <a:t>No applications will be reviewed or processed on Fridays</a:t>
            </a:r>
            <a:endParaRPr lang="en-US" b="1" u="sng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444B8D8-3019-40F3-81BD-373830D7C8C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33829" y="5916968"/>
            <a:ext cx="2158171" cy="932769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E269607-8592-4EF3-B215-885ADB604926}"/>
              </a:ext>
            </a:extLst>
          </p:cNvPr>
          <p:cNvSpPr/>
          <p:nvPr/>
        </p:nvSpPr>
        <p:spPr>
          <a:xfrm>
            <a:off x="2971453" y="424241"/>
            <a:ext cx="602049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/>
              <a:t>NWC STAFF CONTACT INFO: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E746A59-E0BA-4AB7-B8F1-6F5F9CD444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756744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63B5137-4488-4348-91F6-96FDCE0E53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59540" y="6256808"/>
            <a:ext cx="3032460" cy="131064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23588</TotalTime>
  <Words>1961</Words>
  <Application>Microsoft Office PowerPoint</Application>
  <PresentationFormat>Widescreen</PresentationFormat>
  <Paragraphs>235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3" baseType="lpstr">
      <vt:lpstr>IBM Plex Sans Italics</vt:lpstr>
      <vt:lpstr>Calibri (MS)</vt:lpstr>
      <vt:lpstr>Wingdings</vt:lpstr>
      <vt:lpstr>Garamond Bold</vt:lpstr>
      <vt:lpstr>Arial</vt:lpstr>
      <vt:lpstr>Calibri (MS) Bold</vt:lpstr>
      <vt:lpstr>Calibri Light</vt:lpstr>
      <vt:lpstr>IBM Plex Sans Bold</vt:lpstr>
      <vt:lpstr>Garamond</vt:lpstr>
      <vt:lpstr>Calibri</vt:lpstr>
      <vt:lpstr>Garamond Bold Italics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RESOURCES: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Home Purchase  DPA Programs (TRupdated).pdf</dc:title>
  <dc:creator>Shadonna Woodcock</dc:creator>
  <cp:lastModifiedBy>Taurez Russell</cp:lastModifiedBy>
  <cp:revision>158</cp:revision>
  <cp:lastPrinted>2025-02-26T17:50:18Z</cp:lastPrinted>
  <dcterms:created xsi:type="dcterms:W3CDTF">2006-08-16T00:00:00Z</dcterms:created>
  <dcterms:modified xsi:type="dcterms:W3CDTF">2026-02-25T20:06:08Z</dcterms:modified>
  <dc:identifier>DAF7X3o2Bbk</dc:identifier>
</cp:coreProperties>
</file>